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05" r:id="rId2"/>
    <p:sldId id="276" r:id="rId3"/>
    <p:sldId id="296" r:id="rId4"/>
    <p:sldId id="297" r:id="rId5"/>
    <p:sldId id="298" r:id="rId6"/>
    <p:sldId id="299" r:id="rId7"/>
    <p:sldId id="300" r:id="rId8"/>
    <p:sldId id="301" r:id="rId9"/>
    <p:sldId id="304" r:id="rId10"/>
    <p:sldId id="302" r:id="rId11"/>
    <p:sldId id="303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9A"/>
    <a:srgbClr val="F3F8FD"/>
    <a:srgbClr val="E1EAF7"/>
    <a:srgbClr val="FDF603"/>
    <a:srgbClr val="25B14D"/>
    <a:srgbClr val="A9A555"/>
    <a:srgbClr val="538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95238" autoAdjust="0"/>
  </p:normalViewPr>
  <p:slideViewPr>
    <p:cSldViewPr snapToGrid="0">
      <p:cViewPr varScale="1">
        <p:scale>
          <a:sx n="83" d="100"/>
          <a:sy n="83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, Sandra - REE-ARS" userId="fca1229e-0f9d-4ff3-93aa-6a5d757c41ec" providerId="ADAL" clId="{F3700C88-6F35-46CF-BA33-25F9E1B38B45}"/>
    <pc:docChg chg="custSel addSld modSld sldOrd">
      <pc:chgData name="Ball, Sandra - REE-ARS" userId="fca1229e-0f9d-4ff3-93aa-6a5d757c41ec" providerId="ADAL" clId="{F3700C88-6F35-46CF-BA33-25F9E1B38B45}" dt="2023-07-10T18:28:45.641" v="4" actId="478"/>
      <pc:docMkLst>
        <pc:docMk/>
      </pc:docMkLst>
      <pc:sldChg chg="delSp modSp new mod ord">
        <pc:chgData name="Ball, Sandra - REE-ARS" userId="fca1229e-0f9d-4ff3-93aa-6a5d757c41ec" providerId="ADAL" clId="{F3700C88-6F35-46CF-BA33-25F9E1B38B45}" dt="2023-07-10T18:28:45.641" v="4" actId="478"/>
        <pc:sldMkLst>
          <pc:docMk/>
          <pc:sldMk cId="1037678991" sldId="305"/>
        </pc:sldMkLst>
        <pc:spChg chg="mod">
          <ac:chgData name="Ball, Sandra - REE-ARS" userId="fca1229e-0f9d-4ff3-93aa-6a5d757c41ec" providerId="ADAL" clId="{F3700C88-6F35-46CF-BA33-25F9E1B38B45}" dt="2023-07-10T18:28:25.965" v="3"/>
          <ac:spMkLst>
            <pc:docMk/>
            <pc:sldMk cId="1037678991" sldId="305"/>
            <ac:spMk id="2" creationId="{7F804005-64F1-F230-8DFB-09485D5CF4CC}"/>
          </ac:spMkLst>
        </pc:spChg>
        <pc:spChg chg="del">
          <ac:chgData name="Ball, Sandra - REE-ARS" userId="fca1229e-0f9d-4ff3-93aa-6a5d757c41ec" providerId="ADAL" clId="{F3700C88-6F35-46CF-BA33-25F9E1B38B45}" dt="2023-07-10T18:28:45.641" v="4" actId="478"/>
          <ac:spMkLst>
            <pc:docMk/>
            <pc:sldMk cId="1037678991" sldId="305"/>
            <ac:spMk id="3" creationId="{793BBE5C-E9CF-7F9A-0C17-35022838C7E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+mn-lt"/>
              </a:rPr>
              <a:t>%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funding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Product Quality  8%</c:v>
                </c:pt>
                <c:pt idx="1">
                  <c:v>Crops  34%</c:v>
                </c:pt>
                <c:pt idx="2">
                  <c:v>Livestock  17%</c:v>
                </c:pt>
                <c:pt idx="3">
                  <c:v>Food Safety and Nutrition  14%</c:v>
                </c:pt>
                <c:pt idx="4">
                  <c:v>Environmental Stewardship  17%</c:v>
                </c:pt>
                <c:pt idx="5">
                  <c:v>NAL and Other  10%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34</c:v>
                </c:pt>
                <c:pt idx="2">
                  <c:v>17</c:v>
                </c:pt>
                <c:pt idx="3">
                  <c:v>14</c:v>
                </c:pt>
                <c:pt idx="4">
                  <c:v>17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D-C140-BCEA-7B06FD818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6496271"/>
        <c:axId val="1886494191"/>
        <c:axId val="0"/>
      </c:bar3DChart>
      <c:catAx>
        <c:axId val="188649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94191"/>
        <c:crosses val="autoZero"/>
        <c:auto val="1"/>
        <c:lblAlgn val="ctr"/>
        <c:lblOffset val="100"/>
        <c:noMultiLvlLbl val="0"/>
      </c:catAx>
      <c:valAx>
        <c:axId val="188649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9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Congressional funding (millions)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Congressional funding (millions)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FY 15</c:v>
                </c:pt>
                <c:pt idx="1">
                  <c:v>FY 16</c:v>
                </c:pt>
                <c:pt idx="2">
                  <c:v>FY 17</c:v>
                </c:pt>
                <c:pt idx="3">
                  <c:v>FY 18</c:v>
                </c:pt>
                <c:pt idx="4">
                  <c:v>FY 19</c:v>
                </c:pt>
                <c:pt idx="5">
                  <c:v>FY 20</c:v>
                </c:pt>
                <c:pt idx="6">
                  <c:v>FY 21</c:v>
                </c:pt>
                <c:pt idx="7">
                  <c:v>FY 22</c:v>
                </c:pt>
                <c:pt idx="8">
                  <c:v>FY 23</c:v>
                </c:pt>
              </c:strCache>
            </c:strRef>
          </c:cat>
          <c:val>
            <c:numRef>
              <c:f>Sheet1!$B$2:$B$10</c:f>
              <c:numCache>
                <c:formatCode>_([$$-409]* #,##0.00_);_([$$-409]* \(#,##0.00\);_([$$-409]* "-"??_);_(@_)</c:formatCode>
                <c:ptCount val="9"/>
                <c:pt idx="0">
                  <c:v>45</c:v>
                </c:pt>
                <c:pt idx="1">
                  <c:v>212.101</c:v>
                </c:pt>
                <c:pt idx="2">
                  <c:v>99.6</c:v>
                </c:pt>
                <c:pt idx="3">
                  <c:v>140.6</c:v>
                </c:pt>
                <c:pt idx="4">
                  <c:v>381.2</c:v>
                </c:pt>
                <c:pt idx="5">
                  <c:v>192.7</c:v>
                </c:pt>
                <c:pt idx="6">
                  <c:v>35.700000000000003</c:v>
                </c:pt>
                <c:pt idx="7">
                  <c:v>117.21</c:v>
                </c:pt>
                <c:pt idx="8">
                  <c:v>132.30000000000001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E-4341-B5F1-439E1B09C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1555327"/>
        <c:axId val="1894471039"/>
        <c:axId val="0"/>
      </c:bar3DChart>
      <c:catAx>
        <c:axId val="170155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71039"/>
        <c:crosses val="autoZero"/>
        <c:auto val="1"/>
        <c:lblAlgn val="ctr"/>
        <c:lblOffset val="100"/>
        <c:noMultiLvlLbl val="0"/>
      </c:catAx>
      <c:valAx>
        <c:axId val="189447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.00_);_([$$-409]* \(#,##0.0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555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9C29-738D-4F4E-8364-75584318302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87AB-7F8E-40AE-87D4-240F1ACE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FF3C-B1D8-5A6E-9866-0FDB58A26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8A523-0382-39F3-5639-ABE99169E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8A2E4-C127-E393-DEF6-5FF78AC1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BA96-0E3E-7E4B-808E-182C62DD9592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D363-C8F5-BB45-26AC-9284BC1F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837D-F5F2-3CD6-2F51-78883402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F084-A2BC-E844-B28D-A96E911F1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203A-3A2D-4B90-08B9-336C75B9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4D84F-8F2B-0D5D-2B2D-F341EE0C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00385-04CC-48FD-66A6-8B7C0D15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1DF4-F386-EE42-ACB0-3FB7EF4BFB43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EFCD-3F47-ADDC-F829-F8044904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C923-97BC-43CA-56E8-3545D30F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6BF88-E3AD-773A-3271-A4E0FCD65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4E299-C035-E63C-F9A4-9903C3C85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52A02-3CC4-64AF-912E-4FC80019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048A-4B54-5348-AAB2-85156C25D4C0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93811-5396-6328-1DFD-B1324DE2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1737-9D70-1891-8DF3-5746AF90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254D-F7D0-C715-CEBB-C61C8040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9C27-04DF-280F-2AE5-371CB285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191F4-ABB5-B897-D62E-17C43227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5BB-C3EB-214B-BFB0-50DFA5FCB002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844BA-C252-13EE-9B19-192CFAE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8FBC-202E-9C7E-F618-271198C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75B0-7B2F-40A4-A4B8-E3A3AAC2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774FE-78AD-5AD4-312E-37E9B844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17F5-B6A5-CD7D-FC13-36260C20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E8DD-3138-5C45-A1E3-43F0355B12A5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51952-4FDF-0610-592C-A4B14891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1A42-9F5B-4E1F-95D8-7081C865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CA32-E035-32F1-437B-5F458A74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6B188-6D10-087B-414B-807163C61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825AA-270D-D23F-5B48-CB6FC9AFF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B1FE7-E229-EE00-8F8C-D71E0EEF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954A-E54F-F64E-8912-388C13287BF9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7E63-B073-4E2A-0936-08C22CF2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64B0F-AF8C-63E7-690F-4CEDBACD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D1AA-0E24-C0A2-85C3-FC41CF29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DCA0-B0A6-5CDE-64AD-E9412F5DF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89CE6-12F0-F30A-EBF0-8BD3401F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769B5-95B4-B4A7-378E-9A3E2AC90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7E11D-75F3-23AB-56C6-7D77F5AB5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2F96B-0245-2A23-334A-979847ED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9142-E79B-124A-BA2A-AE86ED3CD497}" type="datetime1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8AB55-2B32-AB19-7684-A8F5F23B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8299E-8085-E2E5-4231-889811DD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D154-71FE-251D-765A-CC494E2F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30B31-D6D7-722B-06EE-C8DBABAE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9470-ABF6-1B49-9FF8-41ED6F531092}" type="datetime1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AF75E-1AA4-0EA8-3F09-92C0DC91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FB657-2C15-0F67-E615-FD0A2369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D44C1-6EDB-28A5-79FA-44D1859F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5963-644C-1140-871F-FE5AC08DB33C}" type="datetime1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B4FB1-7F99-DF2F-AF5B-B9B71307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F623-330E-7160-ABE2-0BBBACB1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403A-4ACD-65A6-EC1D-5B9A1C63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6BB0-937C-BD25-B86D-DAC0BE8C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3BF2C-8E78-C039-2192-B8B933383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86719-AD0B-26EE-4DD0-29063C0F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553-7B63-0D48-9D6E-BC62BD1CCFB5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84BFB-FF28-3862-F2FC-9C17199F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3AEBD-7025-0F00-E50C-1569F0F1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82AE-C0B1-AB30-37E0-4B24F206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4C998-1754-8151-33D0-844EE3A1C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02A98-D57A-FA44-81B3-1B947E02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A3CF2-9A7E-3218-0A02-CD7925B1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E91-5995-3A45-9FCA-BB6059CC8068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3AE2B-3D4D-7018-1B30-272E5659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FC17F-86DE-AEB5-65C9-5CB8BD78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87288-6822-4D8F-2EFC-740D342A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FE373-E4CD-1646-643A-59B0E989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5FA55-F7C7-4717-E4E8-711D8A968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006C-2719-2946-B94D-8011E94D08FD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7532-075F-05DE-FD3C-4B285B572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90639-DCAA-F6F9-627D-FAA258161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3E62-114A-D942-84C6-604BE79E95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4005-64F1-F230-8DFB-09485D5C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assistance in accessing this document, please contact nareee@usda.gov.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4CF6F-F8D4-7D25-1840-93AA4FC7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Nutrition Security &amp;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054444"/>
            <a:ext cx="11345565" cy="5138995"/>
          </a:xfrm>
        </p:spPr>
        <p:txBody>
          <a:bodyPr>
            <a:normAutofit/>
          </a:bodyPr>
          <a:lstStyle/>
          <a:p>
            <a:r>
              <a:rPr lang="en-US" sz="3200" dirty="0"/>
              <a:t>May 2023: USDA Science &amp; Research Strategy 2023-2026</a:t>
            </a:r>
          </a:p>
          <a:p>
            <a:pPr lvl="1"/>
            <a:r>
              <a:rPr lang="en-US" sz="2800" dirty="0"/>
              <a:t>5 focus areas</a:t>
            </a:r>
          </a:p>
          <a:p>
            <a:pPr lvl="2"/>
            <a:r>
              <a:rPr lang="en-US" sz="2400" dirty="0"/>
              <a:t>Inclusive Food Systems</a:t>
            </a:r>
          </a:p>
          <a:p>
            <a:pPr lvl="2"/>
            <a:r>
              <a:rPr lang="en-US" sz="2400" dirty="0"/>
              <a:t>Data Transparency</a:t>
            </a:r>
          </a:p>
          <a:p>
            <a:pPr lvl="2"/>
            <a:r>
              <a:rPr lang="en-US" sz="2400" dirty="0"/>
              <a:t>Predictive Analytics</a:t>
            </a:r>
          </a:p>
          <a:p>
            <a:pPr lvl="2"/>
            <a:r>
              <a:rPr lang="en-US" sz="2400" dirty="0"/>
              <a:t>Pathogen Virulence Factors</a:t>
            </a:r>
          </a:p>
          <a:p>
            <a:pPr lvl="2"/>
            <a:r>
              <a:rPr lang="en-US" sz="2400" dirty="0"/>
              <a:t>Food Systems Understanding and Impact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0B1871C-1BE2-A717-B009-31A49DCA5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0093" y="2011884"/>
            <a:ext cx="3394596" cy="439989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5E71C3-23D2-E465-E774-12532581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Nutrition Security &amp;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054444"/>
            <a:ext cx="11345565" cy="51389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Precision Nutrition</a:t>
            </a:r>
          </a:p>
          <a:p>
            <a:pPr lvl="1"/>
            <a:r>
              <a:rPr lang="en-US" dirty="0"/>
              <a:t>Identifying how food, food components and physical activity help prevent diet related chronic diseases</a:t>
            </a:r>
          </a:p>
          <a:p>
            <a:pPr lvl="1"/>
            <a:r>
              <a:rPr lang="en-US" dirty="0"/>
              <a:t>Contributing to the Biden Administration’s Cancer Moonshot</a:t>
            </a:r>
          </a:p>
          <a:p>
            <a:pPr lvl="1"/>
            <a:r>
              <a:rPr lang="en-US" dirty="0"/>
              <a:t>ARS &amp; Texas A&amp;M collaboration</a:t>
            </a:r>
          </a:p>
          <a:p>
            <a:pPr lvl="2"/>
            <a:r>
              <a:rPr lang="en-US" dirty="0"/>
              <a:t>Co-location of ARS Responsive Agricultural Food Systems Research Unit at TAMU</a:t>
            </a:r>
          </a:p>
          <a:p>
            <a:pPr lvl="2"/>
            <a:r>
              <a:rPr lang="en-US" dirty="0"/>
              <a:t>Nutrition and human health to include disease prevention</a:t>
            </a:r>
          </a:p>
          <a:p>
            <a:r>
              <a:rPr lang="en-US" dirty="0"/>
              <a:t>ASCEND Community Engagement &amp; Listening Sessions</a:t>
            </a:r>
          </a:p>
          <a:p>
            <a:pPr lvl="1"/>
            <a:r>
              <a:rPr lang="en-US" dirty="0"/>
              <a:t>Build trust</a:t>
            </a:r>
          </a:p>
          <a:p>
            <a:pPr lvl="1"/>
            <a:r>
              <a:rPr lang="en-US" dirty="0"/>
              <a:t>Ensure those with lived experience have a voice</a:t>
            </a:r>
          </a:p>
          <a:p>
            <a:pPr lvl="1"/>
            <a:r>
              <a:rPr lang="en-US" dirty="0"/>
              <a:t>Connect nutrition related research to specific populations</a:t>
            </a:r>
          </a:p>
          <a:p>
            <a:pPr lvl="2"/>
            <a:r>
              <a:rPr lang="en-US" dirty="0"/>
              <a:t>JAN 2023 Baton Rouge, LA with Southern University</a:t>
            </a:r>
          </a:p>
          <a:p>
            <a:pPr lvl="2"/>
            <a:r>
              <a:rPr lang="en-US" dirty="0"/>
              <a:t>MAR 2023 Laredo, TX with Texas A&amp;M</a:t>
            </a:r>
          </a:p>
          <a:p>
            <a:pPr lvl="2"/>
            <a:r>
              <a:rPr lang="en-US" dirty="0"/>
              <a:t>MAY 2023 Bismarck, ND with United Tribes Technical College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C1B4DA-B0E2-3649-35F0-9E1619A5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FFBCBEA-B118-6EFD-6D3B-414C0F660EB5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BBFEE4-7907-920C-005C-723B2A06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1E373-49DF-72BE-ECB3-A5FFA1488AD3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097469-82AD-747D-19CE-A673713A7B0C}"/>
              </a:ext>
            </a:extLst>
          </p:cNvPr>
          <p:cNvSpPr txBox="1"/>
          <p:nvPr/>
        </p:nvSpPr>
        <p:spPr>
          <a:xfrm>
            <a:off x="432472" y="2782669"/>
            <a:ext cx="236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8D301-49B2-D73D-3CB4-6D07574C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88" y="0"/>
            <a:ext cx="630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FFBCBEA-B118-6EFD-6D3B-414C0F660EB5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BBFEE4-7907-920C-005C-723B2A06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01E373-49DF-72BE-ECB3-A5FFA1488AD3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D66D7D-5993-8AC3-6C41-D13E0A80B509}"/>
              </a:ext>
            </a:extLst>
          </p:cNvPr>
          <p:cNvSpPr txBox="1"/>
          <p:nvPr/>
        </p:nvSpPr>
        <p:spPr>
          <a:xfrm>
            <a:off x="5626443" y="577436"/>
            <a:ext cx="6640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USDA Agricultural Research Service</a:t>
            </a:r>
          </a:p>
          <a:p>
            <a:pPr algn="ctr"/>
            <a:r>
              <a:rPr lang="en-US" sz="3200" dirty="0"/>
              <a:t>ARS Update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1F51E-A341-61B7-74A9-6A4F32826315}"/>
              </a:ext>
            </a:extLst>
          </p:cNvPr>
          <p:cNvSpPr txBox="1"/>
          <p:nvPr/>
        </p:nvSpPr>
        <p:spPr>
          <a:xfrm>
            <a:off x="5687117" y="2274838"/>
            <a:ext cx="65048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National Agricultural Research, Extension, Education, and Economics Board</a:t>
            </a:r>
          </a:p>
          <a:p>
            <a:pPr algn="ctr"/>
            <a:r>
              <a:rPr lang="en-US" sz="3200" dirty="0"/>
              <a:t>6 June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5021A-C90E-006B-D6F6-ED7D3F1B3956}"/>
              </a:ext>
            </a:extLst>
          </p:cNvPr>
          <p:cNvSpPr txBox="1"/>
          <p:nvPr/>
        </p:nvSpPr>
        <p:spPr>
          <a:xfrm>
            <a:off x="5687116" y="5139945"/>
            <a:ext cx="650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Mr. Joon Park</a:t>
            </a:r>
          </a:p>
          <a:p>
            <a:pPr algn="ctr"/>
            <a:r>
              <a:rPr lang="en-US" sz="2400" dirty="0"/>
              <a:t>Acting Associate Administrator, Research Operations &amp; Management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9D18C-8DD4-E235-F6A4-1B78D4171F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2176"/>
          <a:stretch/>
        </p:blipFill>
        <p:spPr>
          <a:xfrm>
            <a:off x="145034" y="297567"/>
            <a:ext cx="5542082" cy="52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7294DE-38D4-D77A-4C33-F682DDA75042}"/>
              </a:ext>
            </a:extLst>
          </p:cNvPr>
          <p:cNvSpPr txBox="1"/>
          <p:nvPr/>
        </p:nvSpPr>
        <p:spPr>
          <a:xfrm>
            <a:off x="84362" y="5607610"/>
            <a:ext cx="560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333333"/>
                </a:solidFill>
                <a:effectLst/>
              </a:rPr>
              <a:t>ARS scientists and collaborators produced the first gene-edited calf with resistance to bovine viral diarrhea virus, which costs the U.S. cattle sector billions of dollars annually.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454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ARS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037968"/>
            <a:ext cx="11345565" cy="51389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600+ Research projects</a:t>
            </a:r>
          </a:p>
          <a:p>
            <a:r>
              <a:rPr lang="en-US" dirty="0"/>
              <a:t>2,000+ Scientists and post docs</a:t>
            </a:r>
          </a:p>
          <a:p>
            <a:r>
              <a:rPr lang="en-US" dirty="0"/>
              <a:t>90+ Research locations</a:t>
            </a:r>
          </a:p>
          <a:p>
            <a:r>
              <a:rPr lang="en-US" dirty="0"/>
              <a:t>FY 2023 Budget</a:t>
            </a:r>
          </a:p>
          <a:p>
            <a:pPr lvl="1"/>
            <a:r>
              <a:rPr lang="en-US" dirty="0"/>
              <a:t>$1.74B Salaries &amp; Expenses (S&amp;E)</a:t>
            </a:r>
          </a:p>
          <a:p>
            <a:pPr lvl="2"/>
            <a:r>
              <a:rPr lang="en-US" dirty="0"/>
              <a:t>$111M increase in FY 2023</a:t>
            </a:r>
          </a:p>
          <a:p>
            <a:pPr lvl="1"/>
            <a:r>
              <a:rPr lang="en-US" dirty="0"/>
              <a:t>$132.3M Buildings &amp; Facilities (B&amp;F)</a:t>
            </a:r>
          </a:p>
          <a:p>
            <a:r>
              <a:rPr lang="en-US" dirty="0"/>
              <a:t>FY 2024 Proposed PRESBUD</a:t>
            </a:r>
          </a:p>
          <a:p>
            <a:pPr lvl="1"/>
            <a:r>
              <a:rPr lang="en-US" dirty="0"/>
              <a:t>$1.938B for S&amp;E</a:t>
            </a:r>
          </a:p>
          <a:p>
            <a:pPr lvl="1"/>
            <a:r>
              <a:rPr lang="en-US" dirty="0"/>
              <a:t>$41.4M for B&amp;F</a:t>
            </a:r>
          </a:p>
          <a:p>
            <a:pPr lvl="1"/>
            <a:r>
              <a:rPr lang="en-US" dirty="0"/>
              <a:t>House Ag Appropriations </a:t>
            </a:r>
            <a:r>
              <a:rPr lang="en-US" dirty="0" err="1"/>
              <a:t>SubCmte</a:t>
            </a:r>
            <a:endParaRPr lang="en-US" dirty="0"/>
          </a:p>
          <a:p>
            <a:pPr lvl="2"/>
            <a:r>
              <a:rPr lang="en-US" dirty="0"/>
              <a:t>Passed FY 2024 Ag Bill at $1.745B ($1.2M Increase)</a:t>
            </a:r>
          </a:p>
          <a:p>
            <a:pPr lvl="2"/>
            <a:r>
              <a:rPr lang="en-US" dirty="0"/>
              <a:t>$16.7M for B&amp;F</a:t>
            </a:r>
          </a:p>
          <a:p>
            <a:pPr lvl="2"/>
            <a:r>
              <a:rPr lang="en-US" dirty="0"/>
              <a:t>Still pending Full Appropriations </a:t>
            </a:r>
            <a:r>
              <a:rPr lang="en-US" dirty="0" err="1"/>
              <a:t>Cmte</a:t>
            </a:r>
            <a:r>
              <a:rPr lang="en-US" dirty="0"/>
              <a:t> and House approval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A45C1E-278F-4CB5-D9C1-F6FB00DA6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6217" y="1474574"/>
            <a:ext cx="5178698" cy="4123778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3E7E3E-B0F6-5B79-C259-BA4D24CD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Budget &amp; Funding Allocation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F3508EC-E6C5-82D8-532C-EF13AA568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198473"/>
              </p:ext>
            </p:extLst>
          </p:nvPr>
        </p:nvGraphicFramePr>
        <p:xfrm>
          <a:off x="840259" y="1195472"/>
          <a:ext cx="8221363" cy="487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1543855-16C7-8B5A-A47F-98BEE3B1B6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9766848" y="1054439"/>
            <a:ext cx="1900092" cy="1506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DC577F-F154-D610-4897-AEB9E4B81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88"/>
          <a:stretch/>
        </p:blipFill>
        <p:spPr>
          <a:xfrm>
            <a:off x="9766847" y="2569783"/>
            <a:ext cx="1900325" cy="1208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927A51-0F4B-4588-7B44-B28CA46DB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rcRect r="9666"/>
          <a:stretch/>
        </p:blipFill>
        <p:spPr>
          <a:xfrm>
            <a:off x="9760069" y="3795811"/>
            <a:ext cx="1907103" cy="1303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E3FE5B-7D3F-B4AD-AB98-6A3D3D14A3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rcRect t="10421" r="2608" b="9406"/>
          <a:stretch/>
        </p:blipFill>
        <p:spPr>
          <a:xfrm>
            <a:off x="9760069" y="5099218"/>
            <a:ext cx="1937943" cy="1154756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53DF1C-AFE2-C9CD-592D-A63D0534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B&amp;F Funding since 2015 ($1.36B)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F2E7C0-19D8-7D22-7EE3-FB7B07521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53633"/>
              </p:ext>
            </p:extLst>
          </p:nvPr>
        </p:nvGraphicFramePr>
        <p:xfrm>
          <a:off x="6096000" y="1112106"/>
          <a:ext cx="5775060" cy="5637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511">
                  <a:extLst>
                    <a:ext uri="{9D8B030D-6E8A-4147-A177-3AD203B41FA5}">
                      <a16:colId xmlns:a16="http://schemas.microsoft.com/office/drawing/2014/main" val="3459598549"/>
                    </a:ext>
                  </a:extLst>
                </a:gridCol>
                <a:gridCol w="1650484">
                  <a:extLst>
                    <a:ext uri="{9D8B030D-6E8A-4147-A177-3AD203B41FA5}">
                      <a16:colId xmlns:a16="http://schemas.microsoft.com/office/drawing/2014/main" val="427943284"/>
                    </a:ext>
                  </a:extLst>
                </a:gridCol>
                <a:gridCol w="1813898">
                  <a:extLst>
                    <a:ext uri="{9D8B030D-6E8A-4147-A177-3AD203B41FA5}">
                      <a16:colId xmlns:a16="http://schemas.microsoft.com/office/drawing/2014/main" val="740212207"/>
                    </a:ext>
                  </a:extLst>
                </a:gridCol>
                <a:gridCol w="1683167">
                  <a:extLst>
                    <a:ext uri="{9D8B030D-6E8A-4147-A177-3AD203B41FA5}">
                      <a16:colId xmlns:a16="http://schemas.microsoft.com/office/drawing/2014/main" val="1376521880"/>
                    </a:ext>
                  </a:extLst>
                </a:gridCol>
              </a:tblGrid>
              <a:tr h="2892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MAJOR B&amp;F PROJECT STATUS, JUNE 2023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3026"/>
                  </a:ext>
                </a:extLst>
              </a:tr>
              <a:tr h="565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Area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Location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Construction completed (estimate)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13794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Fort Detrick, MD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planning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December 2026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22064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University Park, 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construction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April 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0036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Geneva, 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December 2026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84155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Beltsville, MD (B002)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construction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 2025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35848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Beltsville, MD (B005)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procurement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January 2026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4760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Beltsville, MD (B308)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design/awating funds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40981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Madison, WI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 2026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28109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Columbia, MO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construction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 2024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80225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Lexington, KY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November 2026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798936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Athens, 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construction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 2024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8028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Tifton, 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November 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66916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Auburn, 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February 2026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78239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Raleigh, NC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December 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75585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Houston, TX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construction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June 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9082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Kerrville, TX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construction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 2025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4243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Lincoln, 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design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39169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Tucson, AZ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construction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December 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33085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Salinas, 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construction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July 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25452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Pullman, 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procurement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February 2026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56446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Davis, 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September 2026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51189"/>
                  </a:ext>
                </a:extLst>
              </a:tr>
              <a:tr h="19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PWA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Corvallis, 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 construction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October 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0" marR="7180" marT="71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41572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4D897D-122C-EC79-EBC5-DFDF266D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DDE79A9-BA8E-AB7E-B6A6-537E5C229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085517"/>
              </p:ext>
            </p:extLst>
          </p:nvPr>
        </p:nvGraphicFramePr>
        <p:xfrm>
          <a:off x="38366" y="2848131"/>
          <a:ext cx="5990861" cy="339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0471C92-093B-032A-1EDA-A8E99A043053}"/>
              </a:ext>
            </a:extLst>
          </p:cNvPr>
          <p:cNvSpPr txBox="1"/>
          <p:nvPr/>
        </p:nvSpPr>
        <p:spPr>
          <a:xfrm>
            <a:off x="145034" y="1972421"/>
            <a:ext cx="4012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23 CIS Projects Fully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 4 CIS Projects Funded for Design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24 different Locations with approximately 40 different CBPs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D78588-ED1E-A3E0-0505-EC9E98E53B1D}"/>
              </a:ext>
            </a:extLst>
          </p:cNvPr>
          <p:cNvSpPr txBox="1"/>
          <p:nvPr/>
        </p:nvSpPr>
        <p:spPr>
          <a:xfrm>
            <a:off x="145034" y="1037968"/>
            <a:ext cx="5342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ARS Capital Investment Strategy (CIS)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Co-Located list with Universities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Community Based Projects at ARS Locations (CBP)</a:t>
            </a:r>
          </a:p>
        </p:txBody>
      </p:sp>
    </p:spTree>
    <p:extLst>
      <p:ext uri="{BB962C8B-B14F-4D97-AF65-F5344CB8AC3E}">
        <p14:creationId xmlns:p14="http://schemas.microsoft.com/office/powerpoint/2010/main" val="280142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National Bio &amp; </a:t>
            </a:r>
            <a:r>
              <a:rPr lang="en-US" sz="3600" b="1" dirty="0" err="1">
                <a:latin typeface="+mn-lt"/>
              </a:rPr>
              <a:t>Agro</a:t>
            </a:r>
            <a:r>
              <a:rPr lang="en-US" sz="3600" b="1" dirty="0">
                <a:latin typeface="+mn-lt"/>
              </a:rPr>
              <a:t> Defense Facility (NBAF)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169776"/>
            <a:ext cx="11345565" cy="5138995"/>
          </a:xfrm>
        </p:spPr>
        <p:txBody>
          <a:bodyPr>
            <a:normAutofit/>
          </a:bodyPr>
          <a:lstStyle/>
          <a:p>
            <a:r>
              <a:rPr lang="en-US" dirty="0"/>
              <a:t>NBAF ribbon cutting 24 May 2023</a:t>
            </a:r>
          </a:p>
          <a:p>
            <a:r>
              <a:rPr lang="en-US" dirty="0"/>
              <a:t>Contractor commissioning DEC 2022</a:t>
            </a:r>
          </a:p>
          <a:p>
            <a:r>
              <a:rPr lang="en-US" dirty="0"/>
              <a:t>Pending formal ownership of the facility from DHS to USDA</a:t>
            </a:r>
          </a:p>
          <a:p>
            <a:r>
              <a:rPr lang="en-US" dirty="0"/>
              <a:t>Pending full transition of ARS and APHIS research operations from Plum Island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B7231F4-202F-8E24-F84D-A44D65E93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2"/>
          <a:stretch/>
        </p:blipFill>
        <p:spPr>
          <a:xfrm>
            <a:off x="6763965" y="3188041"/>
            <a:ext cx="5283001" cy="331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803540-9E6F-A2F1-6320-865F99A4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054444"/>
            <a:ext cx="11345565" cy="5138995"/>
          </a:xfrm>
        </p:spPr>
        <p:txBody>
          <a:bodyPr>
            <a:normAutofit/>
          </a:bodyPr>
          <a:lstStyle/>
          <a:p>
            <a:r>
              <a:rPr lang="en-US" sz="3200" dirty="0"/>
              <a:t>May 2023: USDA Science &amp; Research Strategy 2023-2026</a:t>
            </a:r>
          </a:p>
          <a:p>
            <a:pPr lvl="1"/>
            <a:r>
              <a:rPr lang="en-US" sz="2800" dirty="0"/>
              <a:t>Prioritizes climate smart research &amp; production</a:t>
            </a:r>
          </a:p>
          <a:p>
            <a:pPr lvl="1"/>
            <a:r>
              <a:rPr lang="en-US" sz="2800" dirty="0"/>
              <a:t>Climate research remains a significant focus across ARS</a:t>
            </a:r>
          </a:p>
          <a:p>
            <a:pPr lvl="1"/>
            <a:r>
              <a:rPr lang="en-US" sz="2800" dirty="0"/>
              <a:t>5 focus areas</a:t>
            </a:r>
          </a:p>
          <a:p>
            <a:pPr lvl="2"/>
            <a:r>
              <a:rPr lang="en-US" sz="2400" dirty="0"/>
              <a:t>Climate change impacts</a:t>
            </a:r>
          </a:p>
          <a:p>
            <a:pPr lvl="2"/>
            <a:r>
              <a:rPr lang="en-US" sz="2400" dirty="0"/>
              <a:t>Climate change mitigation</a:t>
            </a:r>
          </a:p>
          <a:p>
            <a:pPr lvl="2"/>
            <a:r>
              <a:rPr lang="en-US" sz="2400" dirty="0"/>
              <a:t>Adaptation to a changing climate</a:t>
            </a:r>
          </a:p>
          <a:p>
            <a:pPr lvl="2"/>
            <a:r>
              <a:rPr lang="en-US" sz="2400" dirty="0"/>
              <a:t>Decision support tools</a:t>
            </a:r>
          </a:p>
          <a:p>
            <a:pPr lvl="2"/>
            <a:r>
              <a:rPr lang="en-US" sz="2400" dirty="0"/>
              <a:t>Bioeconomy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3A8C5EE-9A29-0846-A3CE-79262D3E20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835548" y="2739335"/>
            <a:ext cx="3892561" cy="375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82A3A4-709B-7797-D0F8-02527881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9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054444"/>
            <a:ext cx="11345565" cy="5138995"/>
          </a:xfrm>
        </p:spPr>
        <p:txBody>
          <a:bodyPr>
            <a:normAutofit/>
          </a:bodyPr>
          <a:lstStyle/>
          <a:p>
            <a:r>
              <a:rPr lang="en-US" sz="3200" dirty="0"/>
              <a:t>Climate Hubs</a:t>
            </a:r>
          </a:p>
          <a:p>
            <a:pPr lvl="1"/>
            <a:r>
              <a:rPr lang="en-US" sz="2800" dirty="0"/>
              <a:t>FY 2022 Climate Hub Fellows Initiative</a:t>
            </a:r>
          </a:p>
          <a:p>
            <a:pPr lvl="1"/>
            <a:r>
              <a:rPr lang="en-US" sz="2800" dirty="0"/>
              <a:t>Greater emphasis on knowledge and service delivery </a:t>
            </a:r>
          </a:p>
          <a:p>
            <a:pPr lvl="2"/>
            <a:r>
              <a:rPr lang="en-US" sz="2400" dirty="0"/>
              <a:t>Hawaii / Affiliated Pacific Islands</a:t>
            </a:r>
          </a:p>
          <a:p>
            <a:pPr lvl="2"/>
            <a:r>
              <a:rPr lang="en-US" sz="2400" dirty="0"/>
              <a:t>Alaska</a:t>
            </a:r>
          </a:p>
          <a:p>
            <a:pPr lvl="1"/>
            <a:r>
              <a:rPr lang="en-US" sz="2800" dirty="0"/>
              <a:t>Science coordinator as each Hub for greater collaboration</a:t>
            </a:r>
          </a:p>
          <a:p>
            <a:pPr lvl="1"/>
            <a:r>
              <a:rPr lang="en-US" sz="2800" dirty="0"/>
              <a:t>Northwest Climate Hub: Future Crop Suitability Tool</a:t>
            </a:r>
          </a:p>
          <a:p>
            <a:pPr lvl="1"/>
            <a:r>
              <a:rPr lang="en-US" sz="2800" dirty="0"/>
              <a:t>Caribbean Climate Hub: Caribbean Drought Learning Network</a:t>
            </a:r>
          </a:p>
          <a:p>
            <a:pPr lvl="1"/>
            <a:r>
              <a:rPr lang="en-US" sz="2800" dirty="0"/>
              <a:t>Northeast Climate Hub: Installation of weather stations on Tribal lands</a:t>
            </a:r>
          </a:p>
          <a:p>
            <a:pPr lvl="1"/>
            <a:r>
              <a:rPr lang="en-US" sz="2800" dirty="0"/>
              <a:t>Establishment of an International Climate Hub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2454D5-8653-2F32-3E96-FBB0B4BC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1780-3A13-9959-9188-2BACD30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8" y="365125"/>
            <a:ext cx="11345565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USDA ARS National Plant Germplasm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7C3A-5C38-0417-1122-DF30A985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18" y="1054444"/>
            <a:ext cx="11345565" cy="5138995"/>
          </a:xfrm>
        </p:spPr>
        <p:txBody>
          <a:bodyPr>
            <a:normAutofit/>
          </a:bodyPr>
          <a:lstStyle/>
          <a:p>
            <a:r>
              <a:rPr lang="en-US" sz="3200" dirty="0"/>
              <a:t>22 </a:t>
            </a:r>
            <a:r>
              <a:rPr lang="en-US" sz="3200" dirty="0" err="1"/>
              <a:t>Genebanks</a:t>
            </a:r>
            <a:endParaRPr lang="en-US" sz="3200" dirty="0"/>
          </a:p>
          <a:p>
            <a:pPr lvl="1"/>
            <a:r>
              <a:rPr lang="en-US" sz="2800" dirty="0"/>
              <a:t>Manage 200+ crops</a:t>
            </a:r>
          </a:p>
          <a:p>
            <a:pPr lvl="1"/>
            <a:r>
              <a:rPr lang="en-US" sz="2800" dirty="0"/>
              <a:t>Maintain 600,000+ kinds of plant germplasm</a:t>
            </a:r>
          </a:p>
          <a:p>
            <a:pPr lvl="1"/>
            <a:r>
              <a:rPr lang="en-US" sz="2800" dirty="0"/>
              <a:t>Distribute 200,000+ research samples annually</a:t>
            </a:r>
          </a:p>
          <a:p>
            <a:r>
              <a:rPr lang="en-US" sz="3200" dirty="0"/>
              <a:t>Challenges</a:t>
            </a:r>
          </a:p>
          <a:p>
            <a:pPr lvl="1"/>
            <a:r>
              <a:rPr lang="en-US" sz="2800" dirty="0"/>
              <a:t>Backlog in</a:t>
            </a:r>
          </a:p>
          <a:p>
            <a:pPr lvl="2"/>
            <a:r>
              <a:rPr lang="en-US" sz="2400" dirty="0"/>
              <a:t>Securing plant germplasm in long-term storage</a:t>
            </a:r>
          </a:p>
          <a:p>
            <a:pPr lvl="2"/>
            <a:r>
              <a:rPr lang="en-US" sz="2400" dirty="0"/>
              <a:t>Testing plant germplasm quality &amp; health</a:t>
            </a:r>
          </a:p>
          <a:p>
            <a:pPr lvl="2"/>
            <a:r>
              <a:rPr lang="en-US" sz="2400" dirty="0"/>
              <a:t>Regenerating plant germplasm</a:t>
            </a:r>
          </a:p>
          <a:p>
            <a:pPr lvl="2"/>
            <a:r>
              <a:rPr lang="en-US" sz="2400" dirty="0"/>
              <a:t>Characterization, trait evaluations &amp; genetic enhancement of germplasm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5426B-C33A-723B-D625-0731E907B3C1}"/>
              </a:ext>
            </a:extLst>
          </p:cNvPr>
          <p:cNvGrpSpPr/>
          <p:nvPr/>
        </p:nvGrpSpPr>
        <p:grpSpPr>
          <a:xfrm>
            <a:off x="145034" y="6352533"/>
            <a:ext cx="3265139" cy="523220"/>
            <a:chOff x="145034" y="6352533"/>
            <a:chExt cx="3265139" cy="523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96125-A116-3B89-E982-0823B813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34" y="6352533"/>
              <a:ext cx="756113" cy="5054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73EACF-146A-2A3E-C2C4-F96DEF5BCF6D}"/>
                </a:ext>
              </a:extLst>
            </p:cNvPr>
            <p:cNvSpPr txBox="1"/>
            <p:nvPr/>
          </p:nvSpPr>
          <p:spPr>
            <a:xfrm>
              <a:off x="901147" y="6352533"/>
              <a:ext cx="2509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Agricultural Research Service</a:t>
              </a:r>
            </a:p>
            <a:p>
              <a:r>
                <a:rPr lang="en-US" sz="1400" dirty="0"/>
                <a:t>U.S. Department of Agriculture</a:t>
              </a:r>
            </a:p>
          </p:txBody>
        </p:sp>
      </p:grpSp>
      <p:pic>
        <p:nvPicPr>
          <p:cNvPr id="4" name="Picture 3" descr="A picture containing text, shelf, lined, indoor&#10;&#10;Description automatically generated">
            <a:extLst>
              <a:ext uri="{FF2B5EF4-FFF2-40B4-BE49-F238E27FC236}">
                <a16:creationId xmlns:a16="http://schemas.microsoft.com/office/drawing/2014/main" id="{393EFC0A-FE2B-D0BE-4FBE-DCCBE7AA3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3"/>
          <a:stretch/>
        </p:blipFill>
        <p:spPr>
          <a:xfrm>
            <a:off x="7616348" y="2990335"/>
            <a:ext cx="4427372" cy="1788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9383D-4C7E-17DB-386E-F9E3380404AC}"/>
              </a:ext>
            </a:extLst>
          </p:cNvPr>
          <p:cNvSpPr txBox="1"/>
          <p:nvPr/>
        </p:nvSpPr>
        <p:spPr>
          <a:xfrm>
            <a:off x="7682252" y="4795656"/>
            <a:ext cx="430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>
                <a:solidFill>
                  <a:srgbClr val="212124"/>
                </a:solidFill>
                <a:effectLst/>
              </a:rPr>
              <a:t>ARS National Plant Germplasm System cold storage vault in Fort Collins, Colorado</a:t>
            </a:r>
            <a:endParaRPr lang="en-US" sz="1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5A56961-F73F-8407-EF2F-6BFFAA6C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7A12-179D-4ED1-8311-5B57952DA3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901</Words>
  <Application>Microsoft Office PowerPoint</Application>
  <PresentationFormat>Widescreen</PresentationFormat>
  <Paragraphs>216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For assistance in accessing this document, please contact nareee@usda.gov.</vt:lpstr>
      <vt:lpstr>PowerPoint Presentation</vt:lpstr>
      <vt:lpstr>ARS By the Numbers</vt:lpstr>
      <vt:lpstr>Budget &amp; Funding Allocation</vt:lpstr>
      <vt:lpstr>B&amp;F Funding since 2015 ($1.36B)</vt:lpstr>
      <vt:lpstr>National Bio &amp; Agro Defense Facility (NBAF)</vt:lpstr>
      <vt:lpstr>Climate</vt:lpstr>
      <vt:lpstr>Climate</vt:lpstr>
      <vt:lpstr>USDA ARS National Plant Germplasm System</vt:lpstr>
      <vt:lpstr>Nutrition Security &amp; Health</vt:lpstr>
      <vt:lpstr>Nutrition Security &amp;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Ann - REE-ARS</dc:creator>
  <cp:lastModifiedBy>Ball, Sandra - REE-ARS</cp:lastModifiedBy>
  <cp:revision>35</cp:revision>
  <cp:lastPrinted>2023-06-05T18:14:08Z</cp:lastPrinted>
  <dcterms:created xsi:type="dcterms:W3CDTF">2023-05-30T17:34:09Z</dcterms:created>
  <dcterms:modified xsi:type="dcterms:W3CDTF">2023-07-10T18:28:49Z</dcterms:modified>
</cp:coreProperties>
</file>