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838840571" r:id="rId3"/>
    <p:sldId id="838840534" r:id="rId4"/>
    <p:sldId id="256" r:id="rId5"/>
    <p:sldId id="838840486" r:id="rId6"/>
    <p:sldId id="272" r:id="rId7"/>
    <p:sldId id="838840532" r:id="rId8"/>
    <p:sldId id="257" r:id="rId9"/>
    <p:sldId id="267" r:id="rId10"/>
    <p:sldId id="838840550" r:id="rId11"/>
    <p:sldId id="838840537" r:id="rId12"/>
    <p:sldId id="838840540" r:id="rId13"/>
    <p:sldId id="838840560" r:id="rId14"/>
    <p:sldId id="838840561" r:id="rId15"/>
    <p:sldId id="838840542" r:id="rId16"/>
    <p:sldId id="838840570" r:id="rId17"/>
    <p:sldId id="838840566" r:id="rId18"/>
    <p:sldId id="838840567" r:id="rId19"/>
    <p:sldId id="838840535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4AE051-158F-25FF-9F7A-1A83D8904A54}" name="Weaver-Missick, Tara - OSEC, Washington, DC" initials="WMTOWD" userId="S::tara.weavermissick@usda.gov::e2dcae8a-ba13-426d-b5f5-af9b81329c19" providerId="AD"/>
  <p188:author id="{2578A46A-EEF7-BE19-5E5F-B440B7B30BF4}" name="Stull, Joshua - REE-NIFA, Washington, DC" initials="SJRNWD" userId="S::Joshua.Stull@usda.gov::f8fb5325-c329-4245-931f-023c59db53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1F4D89"/>
    <a:srgbClr val="DEEEF9"/>
    <a:srgbClr val="172C4E"/>
    <a:srgbClr val="266299"/>
    <a:srgbClr val="203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185" autoAdjust="0"/>
  </p:normalViewPr>
  <p:slideViewPr>
    <p:cSldViewPr snapToGrid="0">
      <p:cViewPr varScale="1">
        <p:scale>
          <a:sx n="68" d="100"/>
          <a:sy n="68" d="100"/>
        </p:scale>
        <p:origin x="21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Sandra - REE-ARS" userId="fca1229e-0f9d-4ff3-93aa-6a5d757c41ec" providerId="ADAL" clId="{B6C46699-9820-4951-AB3E-83CE265AB204}"/>
    <pc:docChg chg="custSel addSld modSld sldOrd">
      <pc:chgData name="Ball, Sandra - REE-ARS" userId="fca1229e-0f9d-4ff3-93aa-6a5d757c41ec" providerId="ADAL" clId="{B6C46699-9820-4951-AB3E-83CE265AB204}" dt="2023-07-10T15:35:25.718" v="5" actId="478"/>
      <pc:docMkLst>
        <pc:docMk/>
      </pc:docMkLst>
      <pc:sldChg chg="delSp modSp new mod ord">
        <pc:chgData name="Ball, Sandra - REE-ARS" userId="fca1229e-0f9d-4ff3-93aa-6a5d757c41ec" providerId="ADAL" clId="{B6C46699-9820-4951-AB3E-83CE265AB204}" dt="2023-07-10T15:35:25.718" v="5" actId="478"/>
        <pc:sldMkLst>
          <pc:docMk/>
          <pc:sldMk cId="3707052479" sldId="838840571"/>
        </pc:sldMkLst>
        <pc:spChg chg="mod">
          <ac:chgData name="Ball, Sandra - REE-ARS" userId="fca1229e-0f9d-4ff3-93aa-6a5d757c41ec" providerId="ADAL" clId="{B6C46699-9820-4951-AB3E-83CE265AB204}" dt="2023-07-10T15:35:17.233" v="4"/>
          <ac:spMkLst>
            <pc:docMk/>
            <pc:sldMk cId="3707052479" sldId="838840571"/>
            <ac:spMk id="2" creationId="{9B7687D5-553C-7131-9F8E-BCD630116C31}"/>
          </ac:spMkLst>
        </pc:spChg>
        <pc:spChg chg="del">
          <ac:chgData name="Ball, Sandra - REE-ARS" userId="fca1229e-0f9d-4ff3-93aa-6a5d757c41ec" providerId="ADAL" clId="{B6C46699-9820-4951-AB3E-83CE265AB204}" dt="2023-07-10T15:35:25.718" v="5" actId="478"/>
          <ac:spMkLst>
            <pc:docMk/>
            <pc:sldMk cId="3707052479" sldId="838840571"/>
            <ac:spMk id="3" creationId="{FFB05EF1-921F-167B-CB73-8E2A47A7477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5867406154506"/>
          <c:y val="0.11486360197739785"/>
          <c:w val="0.89123219757803263"/>
          <c:h val="0.730485406560993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8986269760589913E-2"/>
                  <c:y val="2.5329185445511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0E-7B47-B76A-B671FD647F70}"/>
                </c:ext>
              </c:extLst>
            </c:dLbl>
            <c:dLbl>
              <c:idx val="2"/>
              <c:layout>
                <c:manualLayout>
                  <c:x val="-1.9895232959160219E-2"/>
                  <c:y val="2.96607972757913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0E-7B47-B76A-B671FD647F70}"/>
                </c:ext>
              </c:extLst>
            </c:dLbl>
            <c:dLbl>
              <c:idx val="5"/>
              <c:layout>
                <c:manualLayout>
                  <c:x val="-2.7849890160411166E-2"/>
                  <c:y val="2.966079727579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0E-7B47-B76A-B671FD647F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 (Proposed President's Budget)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1356</c:v>
                </c:pt>
                <c:pt idx="1">
                  <c:v>1270</c:v>
                </c:pt>
                <c:pt idx="2">
                  <c:v>1343</c:v>
                </c:pt>
                <c:pt idx="3">
                  <c:v>1684</c:v>
                </c:pt>
                <c:pt idx="4">
                  <c:v>1607</c:v>
                </c:pt>
                <c:pt idx="5">
                  <c:v>1527</c:v>
                </c:pt>
                <c:pt idx="6">
                  <c:v>1761</c:v>
                </c:pt>
                <c:pt idx="7">
                  <c:v>1819</c:v>
                </c:pt>
                <c:pt idx="8">
                  <c:v>1980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0E-7B47-B76A-B671FD647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NIFA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645847566040428E-2"/>
                  <c:y val="4.41597593943110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1024591165069159"/>
                      <c:h val="0.339186864370071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80E-7B47-B76A-B671FD647F70}"/>
                </c:ext>
              </c:extLst>
            </c:dLbl>
            <c:dLbl>
              <c:idx val="2"/>
              <c:layout>
                <c:manualLayout>
                  <c:x val="-1.9895232959160219E-2"/>
                  <c:y val="-4.61424097541076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0E-7B47-B76A-B671FD647F70}"/>
                </c:ext>
              </c:extLst>
            </c:dLbl>
            <c:dLbl>
              <c:idx val="4"/>
              <c:layout>
                <c:manualLayout>
                  <c:x val="-2.8986269760589871E-2"/>
                  <c:y val="4.2655632766631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0E-7B47-B76A-B671FD647F70}"/>
                </c:ext>
              </c:extLst>
            </c:dLbl>
            <c:dLbl>
              <c:idx val="6"/>
              <c:layout>
                <c:manualLayout>
                  <c:x val="-3.012264936076858E-2"/>
                  <c:y val="2.3163379530371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0E-7B47-B76A-B671FD647F70}"/>
                </c:ext>
              </c:extLst>
            </c:dLbl>
            <c:dLbl>
              <c:idx val="7"/>
              <c:layout>
                <c:manualLayout>
                  <c:x val="-2.7849890160411166E-2"/>
                  <c:y val="3.6158215021211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0E-7B47-B76A-B671FD647F70}"/>
                </c:ext>
              </c:extLst>
            </c:dLbl>
            <c:dLbl>
              <c:idx val="8"/>
              <c:layout>
                <c:manualLayout>
                  <c:x val="-2.0082198727810679E-2"/>
                  <c:y val="3.9511792945626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0E-7B47-B76A-B671FD647F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 (Proposed President's Budget)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"-"??_);_(@_)</c:formatCode>
                <c:ptCount val="9"/>
                <c:pt idx="0">
                  <c:v>1331</c:v>
                </c:pt>
                <c:pt idx="1">
                  <c:v>1368</c:v>
                </c:pt>
                <c:pt idx="2">
                  <c:v>1412</c:v>
                </c:pt>
                <c:pt idx="3">
                  <c:v>1476</c:v>
                </c:pt>
                <c:pt idx="4">
                  <c:v>1533</c:v>
                </c:pt>
                <c:pt idx="5">
                  <c:v>1605</c:v>
                </c:pt>
                <c:pt idx="6">
                  <c:v>1650</c:v>
                </c:pt>
                <c:pt idx="7">
                  <c:v>1706</c:v>
                </c:pt>
                <c:pt idx="8">
                  <c:v>1874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80E-7B47-B76A-B671FD647F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AFRI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 (Proposed President's Budget)</c:v>
                </c:pt>
              </c:strCache>
            </c:strRef>
          </c:cat>
          <c:val>
            <c:numRef>
              <c:f>Sheet1!$D$2:$D$10</c:f>
              <c:numCache>
                <c:formatCode>_("$"* #,##0_);_("$"* \(#,##0\);_("$"* "-"??_);_(@_)</c:formatCode>
                <c:ptCount val="9"/>
                <c:pt idx="0">
                  <c:v>350</c:v>
                </c:pt>
                <c:pt idx="1">
                  <c:v>375</c:v>
                </c:pt>
                <c:pt idx="2">
                  <c:v>400</c:v>
                </c:pt>
                <c:pt idx="3">
                  <c:v>415</c:v>
                </c:pt>
                <c:pt idx="4">
                  <c:v>425</c:v>
                </c:pt>
                <c:pt idx="5">
                  <c:v>435</c:v>
                </c:pt>
                <c:pt idx="6">
                  <c:v>445</c:v>
                </c:pt>
                <c:pt idx="7">
                  <c:v>455</c:v>
                </c:pt>
                <c:pt idx="8">
                  <c:v>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80E-7B47-B76A-B671FD647F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ERS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988875022671646E-2"/>
                  <c:y val="-1.3655321027008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0E-7B47-B76A-B671FD647F70}"/>
                </c:ext>
              </c:extLst>
            </c:dLbl>
            <c:dLbl>
              <c:idx val="1"/>
              <c:layout>
                <c:manualLayout>
                  <c:x val="-2.1534393423386495E-2"/>
                  <c:y val="-1.1489515111868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80E-7B47-B76A-B671FD647F70}"/>
                </c:ext>
              </c:extLst>
            </c:dLbl>
            <c:dLbl>
              <c:idx val="2"/>
              <c:layout>
                <c:manualLayout>
                  <c:x val="-1.5852495422492962E-2"/>
                  <c:y val="-1.1489515111868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80E-7B47-B76A-B671FD647F70}"/>
                </c:ext>
              </c:extLst>
            </c:dLbl>
            <c:dLbl>
              <c:idx val="3"/>
              <c:layout>
                <c:manualLayout>
                  <c:x val="-2.2670773023565204E-2"/>
                  <c:y val="-1.1489515111868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80E-7B47-B76A-B671FD647F70}"/>
                </c:ext>
              </c:extLst>
            </c:dLbl>
            <c:dLbl>
              <c:idx val="4"/>
              <c:layout>
                <c:manualLayout>
                  <c:x val="-2.1534393423386661E-2"/>
                  <c:y val="-1.3655321027008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80E-7B47-B76A-B671FD647F70}"/>
                </c:ext>
              </c:extLst>
            </c:dLbl>
            <c:dLbl>
              <c:idx val="5"/>
              <c:layout>
                <c:manualLayout>
                  <c:x val="-1.3579736222135548E-2"/>
                  <c:y val="-2.2318544687568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80E-7B47-B76A-B671FD647F70}"/>
                </c:ext>
              </c:extLst>
            </c:dLbl>
            <c:dLbl>
              <c:idx val="6"/>
              <c:layout>
                <c:manualLayout>
                  <c:x val="-1.6988875022671667E-2"/>
                  <c:y val="-1.58211269421480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80E-7B47-B76A-B671FD647F70}"/>
                </c:ext>
              </c:extLst>
            </c:dLbl>
            <c:dLbl>
              <c:idx val="7"/>
              <c:layout>
                <c:manualLayout>
                  <c:x val="-2.7253229691487555E-2"/>
                  <c:y val="-1.9610939377618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80E-7B47-B76A-B671FD647F70}"/>
                </c:ext>
              </c:extLst>
            </c:dLbl>
            <c:dLbl>
              <c:idx val="8"/>
              <c:layout>
                <c:manualLayout>
                  <c:x val="-2.6632516395276695E-2"/>
                  <c:y val="-1.8969904758104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80E-7B47-B76A-B671FD647F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 (Proposed President's Budget)</c:v>
                </c:pt>
              </c:strCache>
            </c:strRef>
          </c:cat>
          <c:val>
            <c:numRef>
              <c:f>Sheet1!$E$2:$E$10</c:f>
              <c:numCache>
                <c:formatCode>_("$"* #,##0_);_("$"* \(#,##0\);_("$"* "-"??_);_(@_)</c:formatCode>
                <c:ptCount val="9"/>
                <c:pt idx="0">
                  <c:v>85</c:v>
                </c:pt>
                <c:pt idx="1">
                  <c:v>87</c:v>
                </c:pt>
                <c:pt idx="2">
                  <c:v>87</c:v>
                </c:pt>
                <c:pt idx="3">
                  <c:v>87</c:v>
                </c:pt>
                <c:pt idx="4">
                  <c:v>85</c:v>
                </c:pt>
                <c:pt idx="5">
                  <c:v>85</c:v>
                </c:pt>
                <c:pt idx="6">
                  <c:v>88</c:v>
                </c:pt>
                <c:pt idx="7">
                  <c:v>93</c:v>
                </c:pt>
                <c:pt idx="8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80E-7B47-B76A-B671FD647F7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NASS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 (Proposed President's Budget)</c:v>
                </c:pt>
              </c:strCache>
            </c:strRef>
          </c:cat>
          <c:val>
            <c:numRef>
              <c:f>Sheet1!$F$2:$F$10</c:f>
              <c:numCache>
                <c:formatCode>_("$"* #,##0_);_("$"* \(#,##0\);_("$"* "-"??_);_(@_)</c:formatCode>
                <c:ptCount val="9"/>
                <c:pt idx="0">
                  <c:v>168</c:v>
                </c:pt>
                <c:pt idx="1">
                  <c:v>171</c:v>
                </c:pt>
                <c:pt idx="2">
                  <c:v>192</c:v>
                </c:pt>
                <c:pt idx="3">
                  <c:v>175</c:v>
                </c:pt>
                <c:pt idx="4">
                  <c:v>180</c:v>
                </c:pt>
                <c:pt idx="5">
                  <c:v>184</c:v>
                </c:pt>
                <c:pt idx="6">
                  <c:v>190</c:v>
                </c:pt>
                <c:pt idx="7">
                  <c:v>211</c:v>
                </c:pt>
                <c:pt idx="8">
                  <c:v>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80E-7B47-B76A-B671FD647F7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1824072"/>
        <c:axId val="471824400"/>
      </c:lineChart>
      <c:catAx>
        <c:axId val="47182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24400"/>
        <c:crosses val="autoZero"/>
        <c:auto val="1"/>
        <c:lblAlgn val="ctr"/>
        <c:lblOffset val="100"/>
        <c:noMultiLvlLbl val="0"/>
      </c:catAx>
      <c:valAx>
        <c:axId val="47182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</a:t>
                </a:r>
                <a:r>
                  <a:rPr lang="en-US" baseline="0"/>
                  <a:t> the millions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24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BDDCDA-4675-4047-B82A-2994BE23B4C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773DAB-DB36-2948-AE6A-67AA642D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6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9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85D7A-8425-4A94-A383-7439966A33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249442"/>
          </a:xfrm>
        </p:spPr>
        <p:txBody>
          <a:bodyPr/>
          <a:lstStyle/>
          <a:p>
            <a:pPr marL="349415" indent="-349415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85D7A-8425-4A94-A383-7439966A33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91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16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3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3"/>
            <a:ext cx="5728701" cy="4181619"/>
          </a:xfrm>
        </p:spPr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6DC91D-C6D1-4BA9-95BB-E1586B3EE6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2403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Symbol" panose="05050102010706020507" pitchFamily="18" charset="2"/>
              <a:buChar char=""/>
            </a:pP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4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2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C91D-C6D1-4BA9-95BB-E1586B3EE6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3"/>
            <a:ext cx="5739565" cy="46314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C91D-C6D1-4BA9-95BB-E1586B3EE6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5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Symbol" panose="05050102010706020507" pitchFamily="18" charset="2"/>
              <a:buChar char="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REE’s focus continues to build and strengthen our research capacity to help achieve the Administration’s and the Secretary’s priorities for USDA: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066" lvl="1" indent="-291179">
              <a:buFont typeface="Courier New" panose="02070309020205020404" pitchFamily="49" charset="0"/>
              <a:buChar char="o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addressing climate change through smart agriculture and forestry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066" lvl="1" indent="-291179">
              <a:buFont typeface="Courier New" panose="02070309020205020404" pitchFamily="49" charset="0"/>
              <a:buChar char="o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advancing justice, equity, and inclusion within the agriculture world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066" lvl="1" indent="-291179">
              <a:buFont typeface="Courier New" panose="02070309020205020404" pitchFamily="49" charset="0"/>
              <a:buChar char="o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creating more and better markets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066" lvl="1" indent="-291179">
              <a:buFont typeface="Courier New" panose="02070309020205020404" pitchFamily="49" charset="0"/>
              <a:buChar char="o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enhancing food nutrition and reducing food insecurity, and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066" lvl="1" indent="-291179">
              <a:buFont typeface="Courier New" panose="02070309020205020404" pitchFamily="49" charset="0"/>
              <a:buChar char="o"/>
            </a:pPr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making the USDA an even better place to work by supporting workforce development and encouraging the next generation of workers and diversifying our workforce.</a:t>
            </a:r>
          </a:p>
          <a:p>
            <a:pPr lvl="1"/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[NEXT SLIDE]</a:t>
            </a:r>
          </a:p>
          <a:p>
            <a:pPr lvl="1"/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The work we do in REE is an integral part of these priorities and scientific research intersects all of them!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3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05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6DC91D-C6D1-4BA9-95BB-E1586B3EE6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410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1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73DAB-DB36-2948-AE6A-67AA642DAF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0F596-9233-F547-B6B2-DE1B7A2A6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BA7B5-3D1F-E84A-BFB0-AC494E19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1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F3EC-03D1-1F47-91EA-290F8493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6C693-7DC2-F84B-B97D-EDF758565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74A93-01A3-3B44-B669-B00DFCD4B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31E10-97C5-644E-B996-A4B304559A9B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EDDDA-ADD3-1048-919B-7E4012A5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ADF9D-F992-5046-A7E2-FB19400FF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0573" y="6503956"/>
            <a:ext cx="391427" cy="335295"/>
          </a:xfrm>
          <a:prstGeom prst="rect">
            <a:avLst/>
          </a:prstGeom>
        </p:spPr>
        <p:txBody>
          <a:bodyPr/>
          <a:lstStyle/>
          <a:p>
            <a:fld id="{069D56FC-9356-7247-AB44-F996BFA4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7AD36-7BE7-BE47-8CA7-F347EE978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C0AC6-4033-664D-A2AF-96F8E4CCD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E08-CC02-4F44-AF66-F61E5633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6A629-4903-9240-8520-26218C594643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C595B-DEE0-5A4C-96BF-A70C52E5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5139-8CA2-0D44-ACB5-F55F3F3B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0573" y="6503956"/>
            <a:ext cx="391427" cy="335295"/>
          </a:xfrm>
          <a:prstGeom prst="rect">
            <a:avLst/>
          </a:prstGeom>
        </p:spPr>
        <p:txBody>
          <a:bodyPr/>
          <a:lstStyle/>
          <a:p>
            <a:fld id="{069D56FC-9356-7247-AB44-F996BFA4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6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05566A3-0E36-42EB-A501-B01B2C3804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52" y="1389177"/>
            <a:ext cx="6351452" cy="3980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16C176-7F12-413C-8144-885446C8E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8800" y="1389593"/>
            <a:ext cx="4775200" cy="39803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AD76160-4F27-49C3-BF71-3BC6A26EA7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4984" y="421835"/>
            <a:ext cx="10039016" cy="705283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62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9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03A2-219F-EA4B-B996-2037470F3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9A0B8-D1CE-524D-8800-185159DC9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3C1DB-1A21-8C4F-93E4-99DC55D2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EE6A-67F8-D945-AF37-F73A1C4F4DF4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DB76-7C74-6444-B33E-683227C3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A36C8-6BDC-B542-A457-1A0B16F7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7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1670-7D98-9149-B286-A4F7E448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3247-1A8A-E842-B62A-1824B7879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92A6-6B0F-C34F-A85F-613AF120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2CE0-BC53-CF45-95F1-FECFB86E4722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B06AB-4E21-314C-9CE9-2165DA41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107E2-4B71-1C45-B8CE-912C30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7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DAE0-236A-1E4B-B317-F121A46D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40496-6903-5047-B6BF-24433336C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70898-14D6-DF45-96A6-D42044F9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63D-86F0-BC4C-9656-1FC1FAA6F132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102EF-6C72-0D45-93F4-BA16D304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6B89-611D-FD4A-A251-643C1D7A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2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D184-AC77-8640-ADB8-2CB57934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50B-FD66-FE4E-A3E9-0BF8AEF1D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B5898-1ECA-B241-B837-196C53D33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376B8-2EA5-794E-BB6B-769AD70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567B-EC32-8046-A569-D6BDAE87F2FE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1414B-CE64-1F4C-920B-423C2F3B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F1091-E708-E841-B730-2D1872EF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0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F36F-9C76-594B-9FF1-23BC53F2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19B46-761E-9242-8A06-11A10EC0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93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4B7D-0A43-5148-B97C-CB827ED4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6D562-9DAC-AA48-A65C-19D26D6BF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C096E-E767-5447-88B2-CB3A4D163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8C77E-E82E-1441-A42C-83928C521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6787BA-03ED-2B41-BD59-7C7B8D750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00BB4-9946-D840-A1A6-2CE4E59D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EC1A-83A3-484D-B941-77B6F79E2D44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28F82-3AC3-E94F-934A-28557DB0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86F2F1-CEEE-704F-89EF-AEEF7B0E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00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CCF5-B8A1-4849-BED3-B6C68048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07142-F5B1-E848-BC6B-2CB1410D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4305-C66A-4941-AABA-2D691A05BAA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C5668-9D52-D042-8D48-5EB855B4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F71CB-5BE8-6646-8773-52A7A583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0BB77-FC3A-DC4D-8BB3-059A6AA5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67AC-EA48-6646-86C8-72515D72A882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F18E1-D24F-2E4A-9F42-E627AD7C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81EB-B786-5A47-ADBA-EE5ACFE8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9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8938-E076-A34F-907F-E23886D1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3A721-5770-0B4C-B75F-C2A47600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0B83B-EAC5-7B4D-94F0-57221535A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8B4C7-0B7D-6343-9D68-D6028359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70BB0-66DE-2749-91BC-AE9A275FC270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1E036-A8F8-3F44-89D4-E0E99515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45607-1965-6E40-B0BB-4BB804C7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0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24EA-3BDD-5E48-9EDA-603F3CD0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A6F2D-466F-C442-96CC-4C2DA5EE2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A6C6D-1011-3340-A8B3-666867515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706A2-3848-4F49-BFDE-11E69933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1D71-98F0-9647-8C15-35CB08162B07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B0976-8A2E-2A4E-A681-B778A831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0B7D0-52C8-5043-B546-1E846174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8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2CA1-8327-864F-B07B-25A58498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90594-3079-A940-A261-9B72A5CDF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56198-F7E5-3741-9199-32FD41F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A9AB-BEB2-FC47-A748-78A4CE2468C2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2A42A-39AE-F64E-A428-CEB49386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BF4E6-BE25-CE45-BDF6-548961BC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01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2C87F-DC63-A84E-9AEE-0FCDE066E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AB1B5-C884-0746-9B95-CDD3C9DE5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12817-EB6A-844E-A4AB-11B1F13F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AE855-694D-8B42-8585-A7989A3DC5F7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1B04-823B-3B41-9B25-3D4BDDD5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2E9E-0F11-EE42-8AA2-ACD471D4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8490-AA5F-4042-8ADC-DCD44553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B970-F6BB-1D47-9D5F-4C8EC4C40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98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422CD-4978-F04F-B4E5-3AD932CF0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98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4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007E-0B9A-9B41-A0DB-6D3FFC93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92"/>
            <a:ext cx="10515600" cy="6028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F8CC7-353D-154F-B92B-6568F670E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04" y="12174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35370-B0C6-9049-980E-D2933D05A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04" y="204140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EB77D-5E2A-F54A-A172-3C54B9EEE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174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A173C-E767-834B-9DDA-8CE715D7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04140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19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B756E-B00E-8941-B751-D9CF8F64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97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6522-F2C6-B84C-A99C-AF238CCA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41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44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9A5D6-D7A2-8040-A300-727F8F95F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28126-15C6-2644-8F51-C48FE28EF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7D3A8F-1FDD-DA37-CE47-6E3A8565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" y="-57070"/>
            <a:ext cx="10515600" cy="7381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32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1D8CD-A720-B745-84AB-0D607ABD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0A03C-BFB8-BA4D-889B-30CFB7DC3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79479-B097-3F41-9C2E-C1A6B9C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2E3DC-15C1-4A45-AB7E-B91DC8F8A8C6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F89-B438-274C-AF37-09CB3CF0B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454FC-AA9F-CC41-AED7-9BDC64DF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0573" y="6503956"/>
            <a:ext cx="391427" cy="335295"/>
          </a:xfrm>
          <a:prstGeom prst="rect">
            <a:avLst/>
          </a:prstGeom>
        </p:spPr>
        <p:txBody>
          <a:bodyPr/>
          <a:lstStyle/>
          <a:p>
            <a:fld id="{069D56FC-9356-7247-AB44-F996BFA4B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CBC2D5-2909-EE74-2115-BDFFD035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" y="-57070"/>
            <a:ext cx="10515600" cy="7381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07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56088A-4BBE-984D-A197-544C25E3DB6D}"/>
              </a:ext>
            </a:extLst>
          </p:cNvPr>
          <p:cNvSpPr/>
          <p:nvPr userDrawn="1"/>
        </p:nvSpPr>
        <p:spPr>
          <a:xfrm>
            <a:off x="0" y="649006"/>
            <a:ext cx="12192000" cy="5944214"/>
          </a:xfrm>
          <a:prstGeom prst="rect">
            <a:avLst/>
          </a:prstGeom>
          <a:solidFill>
            <a:srgbClr val="DE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1A5FC2-26CF-7E40-AB5E-0A05B71FC660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rgbClr val="1F4D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D7710-0428-984D-8E4A-6BAA3F2B54A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3" y="6550348"/>
            <a:ext cx="2367815" cy="247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F7BC5-BA27-D748-9F2A-FC961236116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5775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38D81-0E45-9649-8F4A-4ACC88A3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" y="-57070"/>
            <a:ext cx="10515600" cy="738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364A-8E58-4047-B0D8-61FA5998B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D1A1B-A665-D34C-90E2-F1446DDDA026}"/>
              </a:ext>
            </a:extLst>
          </p:cNvPr>
          <p:cNvCxnSpPr/>
          <p:nvPr userDrawn="1"/>
        </p:nvCxnSpPr>
        <p:spPr>
          <a:xfrm flipV="1">
            <a:off x="11779339" y="6550348"/>
            <a:ext cx="0" cy="2470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36B3D9-F470-E340-8CA7-129E75C9C9EF}"/>
              </a:ext>
            </a:extLst>
          </p:cNvPr>
          <p:cNvSpPr txBox="1"/>
          <p:nvPr userDrawn="1"/>
        </p:nvSpPr>
        <p:spPr>
          <a:xfrm>
            <a:off x="8439062" y="6470337"/>
            <a:ext cx="32822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</a:rPr>
              <a:t>USDA Science</a:t>
            </a:r>
          </a:p>
          <a:p>
            <a:pPr algn="r"/>
            <a:r>
              <a:rPr lang="en-US" sz="1000" b="0" i="1">
                <a:solidFill>
                  <a:schemeClr val="bg1"/>
                </a:solidFill>
                <a:latin typeface="Franklin Gothic Book" panose="020B0503020102020204" pitchFamily="34" charset="0"/>
              </a:rPr>
              <a:t>“Cultivating Scientific Innovation”</a:t>
            </a:r>
          </a:p>
        </p:txBody>
      </p:sp>
    </p:spTree>
    <p:extLst>
      <p:ext uri="{BB962C8B-B14F-4D97-AF65-F5344CB8AC3E}">
        <p14:creationId xmlns:p14="http://schemas.microsoft.com/office/powerpoint/2010/main" val="41256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Bas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s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s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s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s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s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2D16D-65DA-CA49-B1B6-EDCA17FC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279AA-0A26-A94E-80AF-2DEA2C1C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03100-76B2-8C46-813B-E8FC6A9E4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D9580-369F-094C-A4C1-05C287F1D96E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7D004-033A-504E-B7E3-4CA8AF79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5DAC0-AAC5-D943-93AB-F6E5ACF3B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62346-A64F-1F41-BB4F-6E985E939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jp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87D5-553C-7131-9F8E-BCD63011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assistance in accessing this document, please contact nareee@usda.gov.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C759C-9C56-3C71-28C0-DC6D5209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5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86A84-3549-40F8-67AF-B631AA4B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5"/>
          <a:stretch/>
        </p:blipFill>
        <p:spPr>
          <a:xfrm>
            <a:off x="-7089" y="563526"/>
            <a:ext cx="6003005" cy="59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07C36-23F1-437F-9D15-8BBA1CA6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Nutrition Assistance Programs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4D9EF30-FC7D-AE01-8575-C1465120C267}"/>
              </a:ext>
            </a:extLst>
          </p:cNvPr>
          <p:cNvSpPr txBox="1">
            <a:spLocks/>
          </p:cNvSpPr>
          <p:nvPr/>
        </p:nvSpPr>
        <p:spPr>
          <a:xfrm>
            <a:off x="11799888" y="6513513"/>
            <a:ext cx="392112" cy="33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F60E1D-070D-DECE-4A53-A0D19ED087AA}"/>
              </a:ext>
            </a:extLst>
          </p:cNvPr>
          <p:cNvSpPr txBox="1">
            <a:spLocks/>
          </p:cNvSpPr>
          <p:nvPr/>
        </p:nvSpPr>
        <p:spPr>
          <a:xfrm>
            <a:off x="6589541" y="1782616"/>
            <a:ext cx="5210347" cy="3499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</a:t>
            </a:r>
            <a:r>
              <a:rPr lang="en-US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4 Americans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is served by one of </a:t>
            </a:r>
            <a:r>
              <a:rPr lang="en-US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USDA’s 15 nutrition assistance programs</a:t>
            </a: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435FFE-0E9D-3991-72E1-85BCA2A6E879}"/>
              </a:ext>
            </a:extLst>
          </p:cNvPr>
          <p:cNvGrpSpPr/>
          <p:nvPr/>
        </p:nvGrpSpPr>
        <p:grpSpPr>
          <a:xfrm>
            <a:off x="94257" y="1109252"/>
            <a:ext cx="5795974" cy="4846139"/>
            <a:chOff x="94257" y="1188103"/>
            <a:chExt cx="5795974" cy="4846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AFB6B9-7FA0-B510-1348-4EF0B677D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4257" y="1188103"/>
              <a:ext cx="2849533" cy="23762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E5FD5D-38DB-537C-A3BA-6E209A610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0698" y="1188103"/>
              <a:ext cx="2849533" cy="23762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8BB217-1C2D-408C-E49C-75536900B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57" y="3657943"/>
              <a:ext cx="2849533" cy="23762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B2E732-8F8E-B088-7A85-A14127DB3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0698" y="3655892"/>
              <a:ext cx="2849533" cy="2376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90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7C36-23F1-437F-9D15-8BBA1CA6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of diet-related chronic diseases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D34381-9F6E-E205-379A-002595FAB4EA}"/>
              </a:ext>
            </a:extLst>
          </p:cNvPr>
          <p:cNvSpPr txBox="1">
            <a:spLocks/>
          </p:cNvSpPr>
          <p:nvPr/>
        </p:nvSpPr>
        <p:spPr>
          <a:xfrm>
            <a:off x="927254" y="1489838"/>
            <a:ext cx="10337492" cy="45600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U.S. faces an urgent, nutrition-related health crisis—the rising prevalence of diet-related diseases such as type 2 diabetes, obesity, hypertension, and certain cancers.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consequences of food insecurity and diet-related diseases are significant, far reaching, and disproportionately impact historically underserved communities.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Yet, food insecurity and diet-related diseases are largely preventable, if we prioritize the health of the nation.</a:t>
            </a:r>
            <a:endParaRPr lang="en-US" sz="2800" dirty="0">
              <a:effectLst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7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EACFD-4173-4A1D-2B30-CCD9BE515C09}"/>
              </a:ext>
            </a:extLst>
          </p:cNvPr>
          <p:cNvSpPr txBox="1"/>
          <p:nvPr/>
        </p:nvSpPr>
        <p:spPr>
          <a:xfrm>
            <a:off x="129319" y="85630"/>
            <a:ext cx="10586145" cy="590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spc="300">
                <a:solidFill>
                  <a:schemeClr val="tx1"/>
                </a:solidFill>
                <a:latin typeface="Basic Sans Bold" pitchFamily="2" charset="77"/>
                <a:ea typeface="+mj-ea"/>
                <a:cs typeface="+mj-cs"/>
              </a:rPr>
              <a:t>TACKLING FOOD AND NUTRITION INSECURITY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8278B-1467-48A1-A720-D2108D039B94}"/>
              </a:ext>
            </a:extLst>
          </p:cNvPr>
          <p:cNvSpPr txBox="1"/>
          <p:nvPr/>
        </p:nvSpPr>
        <p:spPr>
          <a:xfrm>
            <a:off x="356616" y="1380744"/>
            <a:ext cx="5065776" cy="3858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White House Conference on Hunger, Nutrition, and Health last September.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alibri"/>
                <a:cs typeface="Calibri"/>
              </a:rPr>
              <a:t>Goal: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end hunger and increase healthy eating and physical activity by 2030.</a:t>
            </a:r>
          </a:p>
          <a:p>
            <a:pPr marL="342900" marR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/>
                </a:solidFill>
                <a:effectLst/>
                <a:latin typeface="Calibri"/>
                <a:cs typeface="Calibri"/>
              </a:rPr>
              <a:t>A national, federal strategy was announced at the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Conference.</a:t>
            </a:r>
            <a:endParaRPr lang="en-US" sz="2000" kern="1200" dirty="0">
              <a:solidFill>
                <a:schemeClr val="bg1"/>
              </a:solidFill>
              <a:effectLst/>
              <a:latin typeface="Calibri"/>
              <a:cs typeface="Calibri"/>
            </a:endParaRPr>
          </a:p>
          <a:p>
            <a:pPr marL="342900" marR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/>
                </a:solidFill>
                <a:effectLst/>
                <a:latin typeface="Calibri"/>
                <a:cs typeface="Calibri"/>
              </a:rPr>
              <a:t>REE agencies play a key role in providing scientific research and data that underpin nutrition guidelines and programs for the U.S., including in underserved communities.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picture containing food, fruit, vegetable, basket&#10;&#10;Description automatically generated">
            <a:extLst>
              <a:ext uri="{FF2B5EF4-FFF2-40B4-BE49-F238E27FC236}">
                <a16:creationId xmlns:a16="http://schemas.microsoft.com/office/drawing/2014/main" id="{F2AE5CE5-2654-434C-B9AE-5E906F47D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586" y="597720"/>
            <a:ext cx="6107414" cy="6260309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ln w="203200">
            <a:solidFill>
              <a:schemeClr val="tx1">
                <a:alpha val="85419"/>
              </a:schemeClr>
            </a:solidFill>
          </a:ln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F907F11-8B53-A970-14B5-0D2882EF5DF6}"/>
              </a:ext>
            </a:extLst>
          </p:cNvPr>
          <p:cNvSpPr txBox="1">
            <a:spLocks/>
          </p:cNvSpPr>
          <p:nvPr/>
        </p:nvSpPr>
        <p:spPr>
          <a:xfrm>
            <a:off x="11838281" y="6513383"/>
            <a:ext cx="391427" cy="335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69D56FC-9356-7247-AB44-F996BFA4BDCE}" type="slidenum">
              <a:rPr lang="en-US" sz="1400" smtClean="0"/>
              <a:pPr>
                <a:spcAft>
                  <a:spcPts val="600"/>
                </a:spcAft>
              </a:pPr>
              <a:t>12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42768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EACFD-4173-4A1D-2B30-CCD9BE515C09}"/>
              </a:ext>
            </a:extLst>
          </p:cNvPr>
          <p:cNvSpPr txBox="1"/>
          <p:nvPr/>
        </p:nvSpPr>
        <p:spPr>
          <a:xfrm>
            <a:off x="119037" y="111216"/>
            <a:ext cx="10268372" cy="626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spc="300">
                <a:solidFill>
                  <a:schemeClr val="tx1"/>
                </a:solidFill>
                <a:latin typeface="Basic Sans Bold" pitchFamily="2" charset="77"/>
                <a:ea typeface="+mj-ea"/>
                <a:cs typeface="+mj-cs"/>
              </a:rPr>
              <a:t>PRECISION NUTRITION - CANCER MOONSHOT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F5EB7-7F9F-444D-AF2E-5E09B71C8A2D}"/>
              </a:ext>
            </a:extLst>
          </p:cNvPr>
          <p:cNvSpPr txBox="1"/>
          <p:nvPr/>
        </p:nvSpPr>
        <p:spPr>
          <a:xfrm>
            <a:off x="106680" y="1178334"/>
            <a:ext cx="5882639" cy="5119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sz="20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reduce cancer death rate by at least 50% over the next 25 years and improve the experience of people and their families living with as well as surviving cancer.</a:t>
            </a:r>
          </a:p>
          <a:p>
            <a:pPr marL="342900" marR="0" lvl="0" indent="-3429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USDA Science can help prevent cancer, while others work to cure cancer</a:t>
            </a:r>
            <a:r>
              <a:rPr lang="en-US" sz="20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REE is uniquely positioned for a systems-based approach for integrating research and program activities across REE and USDA.</a:t>
            </a:r>
          </a:p>
          <a:p>
            <a:pPr marL="342900" marR="0" indent="-3429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Visit USDA’s Cancer Moonshot website for more information: https://www.ree.usda.gov/topics/cancer-moonshot </a:t>
            </a:r>
          </a:p>
          <a:p>
            <a:pPr marL="171450" marR="0" indent="-1714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food, fruit, vegetable, different&#10;&#10;Description automatically generated">
            <a:extLst>
              <a:ext uri="{FF2B5EF4-FFF2-40B4-BE49-F238E27FC236}">
                <a16:creationId xmlns:a16="http://schemas.microsoft.com/office/drawing/2014/main" id="{A67BE040-3E10-499E-B9F8-DE202C6F4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319" y="624451"/>
            <a:ext cx="6096001" cy="6236584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ln w="203200">
            <a:solidFill>
              <a:schemeClr val="tx1">
                <a:alpha val="85000"/>
              </a:schemeClr>
            </a:solidFill>
          </a:ln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F907F11-8B53-A970-14B5-0D2882EF5DF6}"/>
              </a:ext>
            </a:extLst>
          </p:cNvPr>
          <p:cNvSpPr txBox="1">
            <a:spLocks/>
          </p:cNvSpPr>
          <p:nvPr/>
        </p:nvSpPr>
        <p:spPr>
          <a:xfrm>
            <a:off x="11801210" y="6513383"/>
            <a:ext cx="391427" cy="335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69D56FC-9356-7247-AB44-F996BFA4BDCE}" type="slidenum">
              <a:rPr lang="en-US" sz="1400" smtClean="0"/>
              <a:pPr>
                <a:spcAft>
                  <a:spcPts val="600"/>
                </a:spcAft>
              </a:pPr>
              <a:t>13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071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257C765-0DE0-5D1E-5E65-33C43D75B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" t="2194" r="1504" b="1328"/>
          <a:stretch/>
        </p:blipFill>
        <p:spPr>
          <a:xfrm>
            <a:off x="1905110" y="786770"/>
            <a:ext cx="8381779" cy="4700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07C36-23F1-437F-9D15-8BBA1CA6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USDA initiative to address diet-related chronic diseases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4D9EF30-FC7D-AE01-8575-C1465120C267}"/>
              </a:ext>
            </a:extLst>
          </p:cNvPr>
          <p:cNvSpPr txBox="1">
            <a:spLocks/>
          </p:cNvSpPr>
          <p:nvPr/>
        </p:nvSpPr>
        <p:spPr>
          <a:xfrm>
            <a:off x="11799888" y="6500813"/>
            <a:ext cx="392112" cy="33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pPr/>
              <a:t>14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025144-91BC-7023-3DA0-57009A66D35B}"/>
              </a:ext>
            </a:extLst>
          </p:cNvPr>
          <p:cNvGrpSpPr/>
          <p:nvPr/>
        </p:nvGrpSpPr>
        <p:grpSpPr>
          <a:xfrm>
            <a:off x="1356830" y="3713059"/>
            <a:ext cx="9478338" cy="2597254"/>
            <a:chOff x="1570662" y="3763859"/>
            <a:chExt cx="9478338" cy="25972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1E5751-8168-0915-C206-92D9410AA705}"/>
                </a:ext>
              </a:extLst>
            </p:cNvPr>
            <p:cNvSpPr/>
            <p:nvPr/>
          </p:nvSpPr>
          <p:spPr>
            <a:xfrm>
              <a:off x="1570662" y="3763859"/>
              <a:ext cx="9478338" cy="2597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7EDD98-640F-66CE-B74A-86DAC4EF7AB7}"/>
                </a:ext>
              </a:extLst>
            </p:cNvPr>
            <p:cNvSpPr txBox="1"/>
            <p:nvPr/>
          </p:nvSpPr>
          <p:spPr>
            <a:xfrm>
              <a:off x="2044696" y="3866773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Research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1A4C89-CE06-714D-0F3A-B3B0F976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7338" y="4348635"/>
              <a:ext cx="2936916" cy="19773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DAAB80-6641-99E7-A819-318ED3E2D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8238" y="4348635"/>
              <a:ext cx="2910982" cy="19773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6FDB8D-A9D5-E541-0269-14B34DCF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3204" y="4359217"/>
              <a:ext cx="2894069" cy="19773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BF6DCC-5526-93AA-453F-19689F0B3852}"/>
                </a:ext>
              </a:extLst>
            </p:cNvPr>
            <p:cNvSpPr txBox="1"/>
            <p:nvPr/>
          </p:nvSpPr>
          <p:spPr>
            <a:xfrm>
              <a:off x="5162629" y="3866773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5FC80B-6B89-EFE5-066E-D6107E545268}"/>
                </a:ext>
              </a:extLst>
            </p:cNvPr>
            <p:cNvSpPr txBox="1"/>
            <p:nvPr/>
          </p:nvSpPr>
          <p:spPr>
            <a:xfrm>
              <a:off x="8259138" y="3866773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Engagement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074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EE4C3-26CA-0EF6-7EBF-B7BC4250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5"/>
          <a:stretch/>
        </p:blipFill>
        <p:spPr>
          <a:xfrm>
            <a:off x="-5680" y="573962"/>
            <a:ext cx="7565428" cy="5925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07C36-23F1-437F-9D15-8BBA1CA6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4D9EF30-FC7D-AE01-8575-C1465120C267}"/>
              </a:ext>
            </a:extLst>
          </p:cNvPr>
          <p:cNvSpPr txBox="1">
            <a:spLocks/>
          </p:cNvSpPr>
          <p:nvPr/>
        </p:nvSpPr>
        <p:spPr>
          <a:xfrm>
            <a:off x="11799888" y="6513513"/>
            <a:ext cx="392112" cy="33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pPr/>
              <a:t>15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6" name="Picture 15" descr="A group of people gathered around a table&#10;&#10;Description automatically generated with low confidence">
            <a:extLst>
              <a:ext uri="{FF2B5EF4-FFF2-40B4-BE49-F238E27FC236}">
                <a16:creationId xmlns:a16="http://schemas.microsoft.com/office/drawing/2014/main" id="{4AC0AA40-B512-5910-5565-2A1E43EDE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3" y="1082509"/>
            <a:ext cx="3619474" cy="2402426"/>
          </a:xfrm>
          <a:prstGeom prst="rect">
            <a:avLst/>
          </a:prstGeom>
        </p:spPr>
      </p:pic>
      <p:pic>
        <p:nvPicPr>
          <p:cNvPr id="14" name="Picture 13" descr="A group of people in a store&#10;&#10;Description automatically generated">
            <a:extLst>
              <a:ext uri="{FF2B5EF4-FFF2-40B4-BE49-F238E27FC236}">
                <a16:creationId xmlns:a16="http://schemas.microsoft.com/office/drawing/2014/main" id="{3484CC63-812C-BC4C-BCB9-3399DBCF8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132" y="1076476"/>
            <a:ext cx="3619474" cy="2414493"/>
          </a:xfrm>
          <a:prstGeom prst="rect">
            <a:avLst/>
          </a:prstGeom>
        </p:spPr>
      </p:pic>
      <p:pic>
        <p:nvPicPr>
          <p:cNvPr id="18" name="Picture 17" descr="A group of people walking on a road&#10;&#10;Description automatically generated with medium confidence">
            <a:extLst>
              <a:ext uri="{FF2B5EF4-FFF2-40B4-BE49-F238E27FC236}">
                <a16:creationId xmlns:a16="http://schemas.microsoft.com/office/drawing/2014/main" id="{B02BB532-685A-11F4-721F-34E5089CD4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752" r="30210"/>
          <a:stretch/>
        </p:blipFill>
        <p:spPr>
          <a:xfrm>
            <a:off x="3829132" y="3573672"/>
            <a:ext cx="3619474" cy="24144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2EFF77-311C-AEE2-7FEB-11BF34810748}"/>
              </a:ext>
            </a:extLst>
          </p:cNvPr>
          <p:cNvSpPr txBox="1">
            <a:spLocks/>
          </p:cNvSpPr>
          <p:nvPr/>
        </p:nvSpPr>
        <p:spPr>
          <a:xfrm>
            <a:off x="7994362" y="1367424"/>
            <a:ext cx="4082136" cy="45600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Goals:</a:t>
            </a:r>
          </a:p>
          <a:p>
            <a:pPr marL="514350" marR="0" indent="-5143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Have open and honest conversation about the challenges and opportunities we have with food and nutrition. </a:t>
            </a:r>
          </a:p>
          <a:p>
            <a:pPr marL="514350" marR="0" indent="-5143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Establish a shared goal of improving health through food and nutrition. </a:t>
            </a:r>
          </a:p>
          <a:p>
            <a:pPr marL="514350" marR="0" indent="-5143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Build trust and establish two-way communication.</a:t>
            </a:r>
            <a:endParaRPr lang="en-US" sz="2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1000"/>
              </a:spcAft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DC5B1A51-951F-5DF9-85D9-74DF0C9D3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40" y="3573672"/>
            <a:ext cx="3621738" cy="24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1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4201431-6915-DF90-F03C-DE3D1CEC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47" y="877441"/>
            <a:ext cx="4445000" cy="5321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7B56DD-DCCA-E2FA-F015-1F3688A6A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0" y="877441"/>
            <a:ext cx="4445000" cy="5321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6D4565-917F-544E-571B-6D245D2B3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53" y="877441"/>
            <a:ext cx="4445000" cy="5321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A129E-5D34-314A-81A4-ABD90BFC53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5989" y="6513513"/>
            <a:ext cx="416011" cy="334962"/>
          </a:xfrm>
          <a:prstGeom prst="rect">
            <a:avLst/>
          </a:prstGeom>
        </p:spPr>
        <p:txBody>
          <a:bodyPr/>
          <a:lstStyle/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t>16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D244F-DE48-8242-8774-5B6209151640}"/>
              </a:ext>
            </a:extLst>
          </p:cNvPr>
          <p:cNvSpPr txBox="1"/>
          <p:nvPr/>
        </p:nvSpPr>
        <p:spPr>
          <a:xfrm>
            <a:off x="194011" y="0"/>
            <a:ext cx="826640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spc="300">
                <a:solidFill>
                  <a:schemeClr val="bg1"/>
                </a:solidFill>
                <a:latin typeface="Basic Sans Bold"/>
              </a:rPr>
              <a:t>HISTORIC LANDMARK INVESTMENTS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2EEFC-8731-24EE-FAAA-D98D54AC704E}"/>
              </a:ext>
            </a:extLst>
          </p:cNvPr>
          <p:cNvSpPr txBox="1"/>
          <p:nvPr/>
        </p:nvSpPr>
        <p:spPr>
          <a:xfrm>
            <a:off x="152419" y="5254176"/>
            <a:ext cx="3160608" cy="697726"/>
          </a:xfrm>
          <a:custGeom>
            <a:avLst/>
            <a:gdLst>
              <a:gd name="connsiteX0" fmla="*/ 0 w 3221568"/>
              <a:gd name="connsiteY0" fmla="*/ 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0 w 3221568"/>
              <a:gd name="connsiteY4" fmla="*/ 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297772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160608"/>
              <a:gd name="connsiteY0" fmla="*/ 0 h 697726"/>
              <a:gd name="connsiteX1" fmla="*/ 3160608 w 3160608"/>
              <a:gd name="connsiteY1" fmla="*/ 10160 h 697726"/>
              <a:gd name="connsiteX2" fmla="*/ 2977728 w 3160608"/>
              <a:gd name="connsiteY2" fmla="*/ 697726 h 697726"/>
              <a:gd name="connsiteX3" fmla="*/ 0 w 3160608"/>
              <a:gd name="connsiteY3" fmla="*/ 697726 h 697726"/>
              <a:gd name="connsiteX4" fmla="*/ 172720 w 3160608"/>
              <a:gd name="connsiteY4" fmla="*/ 0 h 6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0608" h="697726">
                <a:moveTo>
                  <a:pt x="172720" y="0"/>
                </a:moveTo>
                <a:lnTo>
                  <a:pt x="3160608" y="10160"/>
                </a:lnTo>
                <a:lnTo>
                  <a:pt x="2977728" y="697726"/>
                </a:lnTo>
                <a:lnTo>
                  <a:pt x="0" y="697726"/>
                </a:lnTo>
                <a:lnTo>
                  <a:pt x="172720" y="0"/>
                </a:lnTo>
                <a:close/>
              </a:path>
            </a:pathLst>
          </a:custGeom>
          <a:solidFill>
            <a:srgbClr val="266299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0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2F950-D5F3-D98C-272F-828007CDB584}"/>
              </a:ext>
            </a:extLst>
          </p:cNvPr>
          <p:cNvSpPr txBox="1"/>
          <p:nvPr/>
        </p:nvSpPr>
        <p:spPr>
          <a:xfrm>
            <a:off x="250759" y="5418373"/>
            <a:ext cx="298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Basic Sans" pitchFamily="2" charset="77"/>
              </a:rPr>
              <a:t>American Rescue Plan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5AF694-D94F-B3A3-BE63-8B9F52A9D365}"/>
              </a:ext>
            </a:extLst>
          </p:cNvPr>
          <p:cNvSpPr txBox="1"/>
          <p:nvPr/>
        </p:nvSpPr>
        <p:spPr>
          <a:xfrm>
            <a:off x="3758322" y="5254176"/>
            <a:ext cx="3160608" cy="697726"/>
          </a:xfrm>
          <a:custGeom>
            <a:avLst/>
            <a:gdLst>
              <a:gd name="connsiteX0" fmla="*/ 0 w 3221568"/>
              <a:gd name="connsiteY0" fmla="*/ 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0 w 3221568"/>
              <a:gd name="connsiteY4" fmla="*/ 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297772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160608"/>
              <a:gd name="connsiteY0" fmla="*/ 0 h 697726"/>
              <a:gd name="connsiteX1" fmla="*/ 3160608 w 3160608"/>
              <a:gd name="connsiteY1" fmla="*/ 10160 h 697726"/>
              <a:gd name="connsiteX2" fmla="*/ 2977728 w 3160608"/>
              <a:gd name="connsiteY2" fmla="*/ 697726 h 697726"/>
              <a:gd name="connsiteX3" fmla="*/ 0 w 3160608"/>
              <a:gd name="connsiteY3" fmla="*/ 697726 h 697726"/>
              <a:gd name="connsiteX4" fmla="*/ 172720 w 3160608"/>
              <a:gd name="connsiteY4" fmla="*/ 0 h 6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0608" h="697726">
                <a:moveTo>
                  <a:pt x="172720" y="0"/>
                </a:moveTo>
                <a:lnTo>
                  <a:pt x="3160608" y="10160"/>
                </a:lnTo>
                <a:lnTo>
                  <a:pt x="2977728" y="697726"/>
                </a:lnTo>
                <a:lnTo>
                  <a:pt x="0" y="697726"/>
                </a:lnTo>
                <a:lnTo>
                  <a:pt x="172720" y="0"/>
                </a:lnTo>
                <a:close/>
              </a:path>
            </a:pathLst>
          </a:custGeom>
          <a:solidFill>
            <a:srgbClr val="266299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0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096E26-6A42-82A1-A04C-A9BC64AA62EB}"/>
              </a:ext>
            </a:extLst>
          </p:cNvPr>
          <p:cNvSpPr txBox="1"/>
          <p:nvPr/>
        </p:nvSpPr>
        <p:spPr>
          <a:xfrm>
            <a:off x="4208928" y="5310651"/>
            <a:ext cx="240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Basic Sans" pitchFamily="2" charset="77"/>
              </a:rPr>
              <a:t>Bipartisan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Basic Sans" pitchFamily="2" charset="77"/>
              </a:rPr>
              <a:t>Infrastructure Law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C61E1C-B212-0F2A-E803-DCBC9BFC160C}"/>
              </a:ext>
            </a:extLst>
          </p:cNvPr>
          <p:cNvSpPr txBox="1"/>
          <p:nvPr/>
        </p:nvSpPr>
        <p:spPr>
          <a:xfrm>
            <a:off x="7348686" y="5254176"/>
            <a:ext cx="3160608" cy="697726"/>
          </a:xfrm>
          <a:custGeom>
            <a:avLst/>
            <a:gdLst>
              <a:gd name="connsiteX0" fmla="*/ 0 w 3221568"/>
              <a:gd name="connsiteY0" fmla="*/ 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0 w 3221568"/>
              <a:gd name="connsiteY4" fmla="*/ 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322156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221568"/>
              <a:gd name="connsiteY0" fmla="*/ 10160 h 707886"/>
              <a:gd name="connsiteX1" fmla="*/ 3221568 w 3221568"/>
              <a:gd name="connsiteY1" fmla="*/ 0 h 707886"/>
              <a:gd name="connsiteX2" fmla="*/ 2977728 w 3221568"/>
              <a:gd name="connsiteY2" fmla="*/ 707886 h 707886"/>
              <a:gd name="connsiteX3" fmla="*/ 0 w 3221568"/>
              <a:gd name="connsiteY3" fmla="*/ 707886 h 707886"/>
              <a:gd name="connsiteX4" fmla="*/ 172720 w 3221568"/>
              <a:gd name="connsiteY4" fmla="*/ 10160 h 707886"/>
              <a:gd name="connsiteX0" fmla="*/ 172720 w 3160608"/>
              <a:gd name="connsiteY0" fmla="*/ 0 h 697726"/>
              <a:gd name="connsiteX1" fmla="*/ 3160608 w 3160608"/>
              <a:gd name="connsiteY1" fmla="*/ 10160 h 697726"/>
              <a:gd name="connsiteX2" fmla="*/ 2977728 w 3160608"/>
              <a:gd name="connsiteY2" fmla="*/ 697726 h 697726"/>
              <a:gd name="connsiteX3" fmla="*/ 0 w 3160608"/>
              <a:gd name="connsiteY3" fmla="*/ 697726 h 697726"/>
              <a:gd name="connsiteX4" fmla="*/ 172720 w 3160608"/>
              <a:gd name="connsiteY4" fmla="*/ 0 h 6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0608" h="697726">
                <a:moveTo>
                  <a:pt x="172720" y="0"/>
                </a:moveTo>
                <a:lnTo>
                  <a:pt x="3160608" y="10160"/>
                </a:lnTo>
                <a:lnTo>
                  <a:pt x="2977728" y="697726"/>
                </a:lnTo>
                <a:lnTo>
                  <a:pt x="0" y="697726"/>
                </a:lnTo>
                <a:lnTo>
                  <a:pt x="172720" y="0"/>
                </a:lnTo>
                <a:close/>
              </a:path>
            </a:pathLst>
          </a:custGeom>
          <a:solidFill>
            <a:srgbClr val="266299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000">
              <a:solidFill>
                <a:schemeClr val="bg1"/>
              </a:solidFill>
              <a:latin typeface="Basic Sans" pitchFamily="2" charset="77"/>
            </a:endParaRPr>
          </a:p>
          <a:p>
            <a:pPr algn="ctr"/>
            <a:endParaRPr lang="en-US" sz="1500">
              <a:solidFill>
                <a:schemeClr val="bg1"/>
              </a:solidFill>
              <a:latin typeface="Basic Sans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87EC5-1BDE-B614-72DF-4FDE5FF75623}"/>
              </a:ext>
            </a:extLst>
          </p:cNvPr>
          <p:cNvSpPr txBox="1"/>
          <p:nvPr/>
        </p:nvSpPr>
        <p:spPr>
          <a:xfrm>
            <a:off x="7799292" y="5310651"/>
            <a:ext cx="240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Basic Sans" pitchFamily="2" charset="77"/>
              </a:rPr>
              <a:t>Inflation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Basic Sans" pitchFamily="2" charset="77"/>
              </a:rPr>
              <a:t>Reduction Act</a:t>
            </a:r>
          </a:p>
        </p:txBody>
      </p:sp>
    </p:spTree>
    <p:extLst>
      <p:ext uri="{BB962C8B-B14F-4D97-AF65-F5344CB8AC3E}">
        <p14:creationId xmlns:p14="http://schemas.microsoft.com/office/powerpoint/2010/main" val="28730997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6D524-E16B-4707-A30E-7CD26F54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312" t="3443" r="24934" b="14453"/>
          <a:stretch/>
        </p:blipFill>
        <p:spPr>
          <a:xfrm>
            <a:off x="609600" y="0"/>
            <a:ext cx="11582400" cy="686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709A29-21D8-9B41-8284-0C7809339D3E}"/>
              </a:ext>
            </a:extLst>
          </p:cNvPr>
          <p:cNvSpPr/>
          <p:nvPr/>
        </p:nvSpPr>
        <p:spPr>
          <a:xfrm>
            <a:off x="0" y="0"/>
            <a:ext cx="7290816" cy="6858000"/>
          </a:xfrm>
          <a:prstGeom prst="rect">
            <a:avLst/>
          </a:prstGeom>
          <a:gradFill>
            <a:gsLst>
              <a:gs pos="100000">
                <a:schemeClr val="accent1">
                  <a:lumMod val="0"/>
                  <a:lumOff val="100000"/>
                  <a:alpha val="0"/>
                </a:schemeClr>
              </a:gs>
              <a:gs pos="66000">
                <a:schemeClr val="tx1">
                  <a:alpha val="78000"/>
                </a:schemeClr>
              </a:gs>
              <a:gs pos="45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BDA43-0930-426A-B030-B3CA4A9B2EB9}"/>
              </a:ext>
            </a:extLst>
          </p:cNvPr>
          <p:cNvSpPr txBox="1"/>
          <p:nvPr/>
        </p:nvSpPr>
        <p:spPr>
          <a:xfrm>
            <a:off x="477981" y="1243446"/>
            <a:ext cx="5475780" cy="30830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>
                <a:solidFill>
                  <a:schemeClr val="bg1"/>
                </a:solidFill>
                <a:latin typeface="Calibri"/>
                <a:cs typeface="Calibri"/>
              </a:rPr>
              <a:t>Next Generation of Agriculture Leaders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DE7C98-6C2F-AD47-B265-8CA886100A98}"/>
              </a:ext>
            </a:extLst>
          </p:cNvPr>
          <p:cNvCxnSpPr/>
          <p:nvPr/>
        </p:nvCxnSpPr>
        <p:spPr>
          <a:xfrm>
            <a:off x="573024" y="4596384"/>
            <a:ext cx="370636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4038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asket of red cherries&#10;&#10;Description automatically generated with low confidence">
            <a:extLst>
              <a:ext uri="{FF2B5EF4-FFF2-40B4-BE49-F238E27FC236}">
                <a16:creationId xmlns:a16="http://schemas.microsoft.com/office/drawing/2014/main" id="{804BCA81-199D-5490-F2AB-35123D227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4770" y="10"/>
            <a:ext cx="12283786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B99A9-02DF-A94D-AFDD-44A8B5A0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2346-A64F-1F41-BB4F-6E985E939CAF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4699D-9E7D-8F4D-B03B-2E84A77E89DC}"/>
              </a:ext>
            </a:extLst>
          </p:cNvPr>
          <p:cNvSpPr/>
          <p:nvPr/>
        </p:nvSpPr>
        <p:spPr>
          <a:xfrm>
            <a:off x="7086600" y="0"/>
            <a:ext cx="5105400" cy="6858000"/>
          </a:xfrm>
          <a:prstGeom prst="rect">
            <a:avLst/>
          </a:prstGeom>
          <a:solidFill>
            <a:srgbClr val="172C4E">
              <a:alpha val="8281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26845-153A-764E-AC3D-7069CBA7009E}"/>
              </a:ext>
            </a:extLst>
          </p:cNvPr>
          <p:cNvSpPr txBox="1"/>
          <p:nvPr/>
        </p:nvSpPr>
        <p:spPr>
          <a:xfrm>
            <a:off x="7420494" y="301478"/>
            <a:ext cx="4771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DEEEF9"/>
                </a:solidFill>
                <a:latin typeface="Basic Sans Bold" pitchFamily="2" charset="77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4E3ED-ACF2-8C40-A9E0-C3E0CC47E331}"/>
              </a:ext>
            </a:extLst>
          </p:cNvPr>
          <p:cNvSpPr txBox="1"/>
          <p:nvPr/>
        </p:nvSpPr>
        <p:spPr>
          <a:xfrm>
            <a:off x="7420494" y="2240472"/>
            <a:ext cx="477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Basic Sans" pitchFamily="2" charset="77"/>
              </a:rPr>
              <a:t>Chavonda Jacobs-Young</a:t>
            </a:r>
          </a:p>
          <a:p>
            <a:r>
              <a:rPr lang="en-US" sz="2400">
                <a:solidFill>
                  <a:schemeClr val="bg1"/>
                </a:solidFill>
                <a:latin typeface="Basic Sans" pitchFamily="2" charset="77"/>
              </a:rPr>
              <a:t>Email: c.jacobsyoung@usda.gov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0687D3-E5BA-CE4E-9BD5-F249A525522A}"/>
              </a:ext>
            </a:extLst>
          </p:cNvPr>
          <p:cNvCxnSpPr>
            <a:cxnSpLocks/>
          </p:cNvCxnSpPr>
          <p:nvPr/>
        </p:nvCxnSpPr>
        <p:spPr>
          <a:xfrm>
            <a:off x="7417510" y="5979308"/>
            <a:ext cx="43128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B03F4-A34C-B441-9882-BCFAE9D090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494" y="6144557"/>
            <a:ext cx="3530600" cy="368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22E46B-A5F1-FF6C-E8EE-C4A0FD9B598E}"/>
              </a:ext>
            </a:extLst>
          </p:cNvPr>
          <p:cNvSpPr txBox="1"/>
          <p:nvPr/>
        </p:nvSpPr>
        <p:spPr>
          <a:xfrm>
            <a:off x="7417510" y="4321720"/>
            <a:ext cx="3104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Basic Sans Light It" pitchFamily="2" charset="77"/>
              </a:rPr>
              <a:t>Follow us on Twitter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CB5FC-920E-761B-E351-E13D71CEBA29}"/>
              </a:ext>
            </a:extLst>
          </p:cNvPr>
          <p:cNvSpPr txBox="1"/>
          <p:nvPr/>
        </p:nvSpPr>
        <p:spPr>
          <a:xfrm>
            <a:off x="8249772" y="5149820"/>
            <a:ext cx="3104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Basic Sans SemiBold" pitchFamily="2" charset="77"/>
              </a:rPr>
              <a:t>@USDAScience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3FFCBC-BEEB-BE8C-9947-237325976C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10" y="4967042"/>
            <a:ext cx="732312" cy="7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8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4BE3CEA-E6FD-6542-8BA9-0406D26A71F3}"/>
              </a:ext>
            </a:extLst>
          </p:cNvPr>
          <p:cNvSpPr/>
          <p:nvPr/>
        </p:nvSpPr>
        <p:spPr>
          <a:xfrm>
            <a:off x="0" y="0"/>
            <a:ext cx="7676707" cy="6858000"/>
          </a:xfrm>
          <a:prstGeom prst="rect">
            <a:avLst/>
          </a:prstGeom>
          <a:solidFill>
            <a:srgbClr val="DE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CB7A7-DF7D-1742-BC3A-D363DAEDC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89" y="157125"/>
            <a:ext cx="4610100" cy="20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1032A-AAD9-E545-ABFE-D0473B56AA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293" y="-91914"/>
            <a:ext cx="5101103" cy="698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29625-7EDC-0541-B8CA-3DED2E1B5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51" y="142875"/>
            <a:ext cx="2104134" cy="205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B0277-F1B1-3C40-AC8C-140CD9A1D5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89" y="2367000"/>
            <a:ext cx="2095500" cy="209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37038-4425-744B-80E6-7648876B6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85" y="2367000"/>
            <a:ext cx="46101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A339E2-1B8C-E949-AFB9-9923C9249B6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89" y="4605375"/>
            <a:ext cx="4610100" cy="2095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E0CF98-8403-364D-98A6-FA3D9AC38A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2" y="4605375"/>
            <a:ext cx="2095500" cy="20955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B332099-C847-5944-AD76-FC59A4336ADE}"/>
              </a:ext>
            </a:extLst>
          </p:cNvPr>
          <p:cNvGrpSpPr/>
          <p:nvPr/>
        </p:nvGrpSpPr>
        <p:grpSpPr>
          <a:xfrm>
            <a:off x="7531865" y="4657042"/>
            <a:ext cx="4771506" cy="2011492"/>
            <a:chOff x="7531865" y="4657042"/>
            <a:chExt cx="4771506" cy="20114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E8B673-65E0-274C-B856-A7A1C45F0AB9}"/>
                </a:ext>
              </a:extLst>
            </p:cNvPr>
            <p:cNvSpPr txBox="1"/>
            <p:nvPr/>
          </p:nvSpPr>
          <p:spPr>
            <a:xfrm>
              <a:off x="7531865" y="4657042"/>
              <a:ext cx="47715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Basic Sans Bold" pitchFamily="2" charset="77"/>
                </a:rPr>
                <a:t>Dr. Chavonda Jacobs-Young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Basic Sans Bold" pitchFamily="2" charset="77"/>
                </a:rPr>
                <a:t>Under Secretary for Research, Education, and Economics and 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Basic Sans Bold" pitchFamily="2" charset="77"/>
                </a:rPr>
                <a:t>USDA Chief Scientist 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BB12D70-02BB-684D-813E-EE2975818255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65" y="6134985"/>
              <a:ext cx="431280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5BE82B-184A-B945-85AC-AEA24DF76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849" y="6300234"/>
              <a:ext cx="3530600" cy="3683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340ACE-9A3A-4C7F-A452-54EAD686EEC7}"/>
              </a:ext>
            </a:extLst>
          </p:cNvPr>
          <p:cNvSpPr txBox="1"/>
          <p:nvPr/>
        </p:nvSpPr>
        <p:spPr>
          <a:xfrm>
            <a:off x="7420494" y="142875"/>
            <a:ext cx="4771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asic Sans Bold" pitchFamily="2" charset="77"/>
              </a:rPr>
              <a:t>REE and USDA Science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018BF-A129-4704-84CA-7AE474C02DDC}"/>
              </a:ext>
            </a:extLst>
          </p:cNvPr>
          <p:cNvSpPr txBox="1"/>
          <p:nvPr/>
        </p:nvSpPr>
        <p:spPr>
          <a:xfrm>
            <a:off x="7531865" y="2485741"/>
            <a:ext cx="47715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ic Sans" pitchFamily="2" charset="77"/>
              </a:rPr>
              <a:t>Prepared for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Basic Sans Bold" pitchFamily="2" charset="77"/>
              </a:rPr>
              <a:t>National Agricultural Research, Extension, Education, Economics, and Advisory Board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ic Sans" pitchFamily="2" charset="77"/>
              </a:rPr>
              <a:t>June 6, 2023</a:t>
            </a:r>
          </a:p>
        </p:txBody>
      </p:sp>
    </p:spTree>
    <p:extLst>
      <p:ext uri="{BB962C8B-B14F-4D97-AF65-F5344CB8AC3E}">
        <p14:creationId xmlns:p14="http://schemas.microsoft.com/office/powerpoint/2010/main" val="5595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A129E-5D34-314A-81A4-ABD90BFC53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9888" y="6513513"/>
            <a:ext cx="392112" cy="334962"/>
          </a:xfrm>
          <a:prstGeom prst="rect">
            <a:avLst/>
          </a:prstGeom>
        </p:spPr>
        <p:txBody>
          <a:bodyPr/>
          <a:lstStyle/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t>3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D244F-DE48-8242-8774-5B6209151640}"/>
              </a:ext>
            </a:extLst>
          </p:cNvPr>
          <p:cNvSpPr txBox="1"/>
          <p:nvPr/>
        </p:nvSpPr>
        <p:spPr>
          <a:xfrm>
            <a:off x="194011" y="0"/>
            <a:ext cx="4195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300">
                <a:solidFill>
                  <a:schemeClr val="bg1"/>
                </a:solidFill>
                <a:latin typeface="Basic Sans Bold" pitchFamily="2" charset="77"/>
              </a:rPr>
              <a:t>MISSION OF 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76087-7ABF-3648-9072-A34E9BE0C09B}"/>
              </a:ext>
            </a:extLst>
          </p:cNvPr>
          <p:cNvSpPr txBox="1"/>
          <p:nvPr/>
        </p:nvSpPr>
        <p:spPr>
          <a:xfrm>
            <a:off x="194205" y="807518"/>
            <a:ext cx="11803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172C4E"/>
                </a:solidFill>
                <a:latin typeface="Basic Sans" pitchFamily="2" charset="77"/>
              </a:rPr>
              <a:t>REE is dedicated to creating a safe, sustainable, competitive, and equitable U.S. food and fiber system. </a:t>
            </a:r>
          </a:p>
          <a:p>
            <a:pPr algn="ctr"/>
            <a:r>
              <a:rPr lang="en-US" sz="2000">
                <a:solidFill>
                  <a:srgbClr val="172C4E"/>
                </a:solidFill>
                <a:latin typeface="Basic Sans" pitchFamily="2" charset="77"/>
              </a:rPr>
              <a:t>We support American farmers, ranchers, and foresters and help build stronger communities, families, </a:t>
            </a:r>
          </a:p>
          <a:p>
            <a:pPr algn="ctr"/>
            <a:r>
              <a:rPr lang="en-US" sz="2000">
                <a:solidFill>
                  <a:srgbClr val="172C4E"/>
                </a:solidFill>
                <a:latin typeface="Basic Sans" pitchFamily="2" charset="77"/>
              </a:rPr>
              <a:t>and youth through sound integrated research, analysis, and education.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8FE363-7ED2-204F-8AD8-20C762DC1EC4}"/>
              </a:ext>
            </a:extLst>
          </p:cNvPr>
          <p:cNvGrpSpPr/>
          <p:nvPr/>
        </p:nvGrpSpPr>
        <p:grpSpPr>
          <a:xfrm>
            <a:off x="9867978" y="2090027"/>
            <a:ext cx="2084148" cy="3999722"/>
            <a:chOff x="9794202" y="2049387"/>
            <a:chExt cx="2084148" cy="39997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0785129-7E14-AB4F-97E8-AA246E103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34"/>
            <a:stretch/>
          </p:blipFill>
          <p:spPr>
            <a:xfrm>
              <a:off x="9860671" y="2049387"/>
              <a:ext cx="1955257" cy="2560768"/>
            </a:xfrm>
            <a:prstGeom prst="flowChartAlternateProcess">
              <a:avLst/>
            </a:prstGeom>
            <a:ln w="63500">
              <a:solidFill>
                <a:srgbClr val="266299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C34477-6002-604F-BF30-478540A99488}"/>
                </a:ext>
              </a:extLst>
            </p:cNvPr>
            <p:cNvSpPr txBox="1"/>
            <p:nvPr/>
          </p:nvSpPr>
          <p:spPr>
            <a:xfrm>
              <a:off x="9795593" y="4206637"/>
              <a:ext cx="2082757" cy="1477328"/>
            </a:xfrm>
            <a:prstGeom prst="rect">
              <a:avLst/>
            </a:prstGeom>
            <a:solidFill>
              <a:srgbClr val="2662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Basic Sans Bold" pitchFamily="2" charset="77"/>
                </a:rPr>
                <a:t>Office of the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Basic Sans Bold" pitchFamily="2" charset="77"/>
                </a:rPr>
                <a:t>Chief  Scientist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endParaRPr lang="en-US" b="1" dirty="0">
                <a:solidFill>
                  <a:schemeClr val="bg1"/>
                </a:solidFill>
                <a:latin typeface="Basic Sans Bold" pitchFamily="2" charset="77"/>
              </a:endParaRPr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8CCD5BFA-7DBA-924F-8BB1-825F638A0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4202" y="5671174"/>
              <a:ext cx="2082757" cy="377935"/>
            </a:xfrm>
            <a:prstGeom prst="rect">
              <a:avLst/>
            </a:prstGeom>
            <a:solidFill>
              <a:srgbClr val="1F4D89"/>
            </a:solidFill>
            <a:ln>
              <a:noFill/>
            </a:ln>
          </p:spPr>
          <p:txBody>
            <a:bodyPr vert="horz" wrap="square" lIns="91440" tIns="22860" rIns="91440" bIns="2286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DEEEF9"/>
                </a:solidFill>
                <a:latin typeface="Basic Sans It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896893-1D1A-E441-98CE-5E41A657D6CA}"/>
              </a:ext>
            </a:extLst>
          </p:cNvPr>
          <p:cNvGrpSpPr/>
          <p:nvPr/>
        </p:nvGrpSpPr>
        <p:grpSpPr>
          <a:xfrm>
            <a:off x="255353" y="2090027"/>
            <a:ext cx="2082757" cy="3999722"/>
            <a:chOff x="255353" y="2049387"/>
            <a:chExt cx="2082757" cy="399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F5FEDD-87A2-C341-B40F-04C50F930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431" y="2049387"/>
              <a:ext cx="1955257" cy="2560768"/>
            </a:xfrm>
            <a:prstGeom prst="flowChartAlternateProcess">
              <a:avLst/>
            </a:prstGeom>
            <a:ln w="63500">
              <a:solidFill>
                <a:srgbClr val="266299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865A8E-D3E0-5140-8A88-F01E985F1C8E}"/>
                </a:ext>
              </a:extLst>
            </p:cNvPr>
            <p:cNvSpPr txBox="1"/>
            <p:nvPr/>
          </p:nvSpPr>
          <p:spPr>
            <a:xfrm>
              <a:off x="255353" y="4206637"/>
              <a:ext cx="2082757" cy="1477328"/>
            </a:xfrm>
            <a:prstGeom prst="rect">
              <a:avLst/>
            </a:prstGeom>
            <a:solidFill>
              <a:srgbClr val="2662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Agricultural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Research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Service</a:t>
              </a:r>
            </a:p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BED50F9A-DE97-FE43-A261-5E7FA7966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53" y="5671174"/>
              <a:ext cx="2082757" cy="377935"/>
            </a:xfrm>
            <a:prstGeom prst="rect">
              <a:avLst/>
            </a:prstGeom>
            <a:solidFill>
              <a:srgbClr val="1F4D89"/>
            </a:solidFill>
            <a:ln>
              <a:noFill/>
            </a:ln>
          </p:spPr>
          <p:txBody>
            <a:bodyPr vert="horz" wrap="square" lIns="91440" tIns="22860" rIns="91440" bIns="2286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DEEEF9"/>
                </a:solidFill>
                <a:latin typeface="Basic Sans I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6B089B-F346-F640-B194-83C0F54122E7}"/>
              </a:ext>
            </a:extLst>
          </p:cNvPr>
          <p:cNvGrpSpPr/>
          <p:nvPr/>
        </p:nvGrpSpPr>
        <p:grpSpPr>
          <a:xfrm>
            <a:off x="7468308" y="2090027"/>
            <a:ext cx="2075783" cy="3999722"/>
            <a:chOff x="7413573" y="2049387"/>
            <a:chExt cx="2075783" cy="399972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815F9EA-2783-2845-BE40-BB2DCA370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0690"/>
            <a:stretch/>
          </p:blipFill>
          <p:spPr>
            <a:xfrm>
              <a:off x="7473071" y="2049387"/>
              <a:ext cx="1955257" cy="2560768"/>
            </a:xfrm>
            <a:prstGeom prst="flowChartAlternateProcess">
              <a:avLst/>
            </a:prstGeom>
            <a:ln w="63500">
              <a:solidFill>
                <a:srgbClr val="266299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612822-C56D-C246-A14F-0BEF4B05F16F}"/>
                </a:ext>
              </a:extLst>
            </p:cNvPr>
            <p:cNvSpPr txBox="1"/>
            <p:nvPr/>
          </p:nvSpPr>
          <p:spPr>
            <a:xfrm>
              <a:off x="7413573" y="4206637"/>
              <a:ext cx="2075783" cy="1631216"/>
            </a:xfrm>
            <a:prstGeom prst="rect">
              <a:avLst/>
            </a:prstGeom>
            <a:solidFill>
              <a:srgbClr val="2662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000" b="1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National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Institute of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Food and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Agriculture</a:t>
              </a:r>
            </a:p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</p:txBody>
        </p:sp>
        <p:sp>
          <p:nvSpPr>
            <p:cNvPr id="42" name="Rectangle 21">
              <a:extLst>
                <a:ext uri="{FF2B5EF4-FFF2-40B4-BE49-F238E27FC236}">
                  <a16:creationId xmlns:a16="http://schemas.microsoft.com/office/drawing/2014/main" id="{0415DF22-9E3B-EC4F-9315-34BE81D26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4968" y="5671174"/>
              <a:ext cx="2074388" cy="377935"/>
            </a:xfrm>
            <a:prstGeom prst="rect">
              <a:avLst/>
            </a:prstGeom>
            <a:solidFill>
              <a:srgbClr val="1F4D89"/>
            </a:solidFill>
            <a:ln>
              <a:noFill/>
            </a:ln>
          </p:spPr>
          <p:txBody>
            <a:bodyPr vert="horz" wrap="square" lIns="91440" tIns="22860" rIns="91440" bIns="2286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DEEEF9"/>
                </a:solidFill>
                <a:latin typeface="Basic Sans It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4F39A7-67C0-564F-8A1C-F89CBBB2BFC3}"/>
              </a:ext>
            </a:extLst>
          </p:cNvPr>
          <p:cNvGrpSpPr/>
          <p:nvPr/>
        </p:nvGrpSpPr>
        <p:grpSpPr>
          <a:xfrm>
            <a:off x="2661996" y="2090027"/>
            <a:ext cx="2082757" cy="3999722"/>
            <a:chOff x="2612473" y="2049387"/>
            <a:chExt cx="2082757" cy="399972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84546F-8BC9-FD4E-B8DD-FA0A58B86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113"/>
            <a:stretch/>
          </p:blipFill>
          <p:spPr>
            <a:xfrm>
              <a:off x="2677551" y="2049387"/>
              <a:ext cx="1955257" cy="2560768"/>
            </a:xfrm>
            <a:prstGeom prst="flowChartAlternateProcess">
              <a:avLst/>
            </a:prstGeom>
            <a:ln w="63500">
              <a:solidFill>
                <a:srgbClr val="266299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158EFA-3D2B-5640-80D5-DB675D0AEFFE}"/>
                </a:ext>
              </a:extLst>
            </p:cNvPr>
            <p:cNvSpPr txBox="1"/>
            <p:nvPr/>
          </p:nvSpPr>
          <p:spPr>
            <a:xfrm>
              <a:off x="2612473" y="4206637"/>
              <a:ext cx="2082757" cy="1477328"/>
            </a:xfrm>
            <a:prstGeom prst="rect">
              <a:avLst/>
            </a:prstGeom>
            <a:solidFill>
              <a:srgbClr val="2662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Economic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Research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Service</a:t>
              </a:r>
            </a:p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8BDEB1CE-9145-094D-8785-EB0899D64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73" y="5671175"/>
              <a:ext cx="2082757" cy="377934"/>
            </a:xfrm>
            <a:prstGeom prst="rect">
              <a:avLst/>
            </a:prstGeom>
            <a:solidFill>
              <a:srgbClr val="1F4D89"/>
            </a:solidFill>
            <a:ln>
              <a:noFill/>
            </a:ln>
          </p:spPr>
          <p:txBody>
            <a:bodyPr vert="horz" wrap="square" lIns="91440" tIns="22860" rIns="91440" bIns="2286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DEEEF9"/>
                </a:solidFill>
                <a:latin typeface="Basic Sans It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BE0CB-8F99-434C-8D26-873553A5640C}"/>
              </a:ext>
            </a:extLst>
          </p:cNvPr>
          <p:cNvGrpSpPr/>
          <p:nvPr/>
        </p:nvGrpSpPr>
        <p:grpSpPr>
          <a:xfrm>
            <a:off x="5068639" y="2090027"/>
            <a:ext cx="2075783" cy="3999722"/>
            <a:chOff x="4956247" y="2049387"/>
            <a:chExt cx="2075783" cy="39997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EE3949-9EE2-4B4C-BC20-F60CC23C1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4351" y="2049387"/>
              <a:ext cx="1955257" cy="2560768"/>
            </a:xfrm>
            <a:prstGeom prst="flowChartAlternateProcess">
              <a:avLst/>
            </a:prstGeom>
            <a:ln w="63500">
              <a:solidFill>
                <a:srgbClr val="266299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0FF616-54B9-7C45-B74E-1EFCDD2AB73F}"/>
                </a:ext>
              </a:extLst>
            </p:cNvPr>
            <p:cNvSpPr txBox="1"/>
            <p:nvPr/>
          </p:nvSpPr>
          <p:spPr>
            <a:xfrm>
              <a:off x="4956247" y="4206637"/>
              <a:ext cx="2075783" cy="1631216"/>
            </a:xfrm>
            <a:prstGeom prst="rect">
              <a:avLst/>
            </a:prstGeom>
            <a:solidFill>
              <a:srgbClr val="2662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000" b="1">
                <a:solidFill>
                  <a:schemeClr val="bg1"/>
                </a:solidFill>
                <a:latin typeface="Basic Sans Bold" pitchFamily="2" charset="77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National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Agricultural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Statistics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Basic Sans Bold" pitchFamily="2" charset="77"/>
                </a:rPr>
                <a:t>Service</a:t>
              </a:r>
            </a:p>
            <a:p>
              <a:pPr algn="ctr"/>
              <a:endParaRPr lang="en-US" b="1">
                <a:solidFill>
                  <a:schemeClr val="bg1"/>
                </a:solidFill>
                <a:latin typeface="Basic Sans Bold" pitchFamily="2" charset="77"/>
              </a:endParaRPr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C8675E08-12BE-A146-AFC7-F863793B2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248" y="5671175"/>
              <a:ext cx="2074388" cy="377934"/>
            </a:xfrm>
            <a:prstGeom prst="rect">
              <a:avLst/>
            </a:prstGeom>
            <a:solidFill>
              <a:srgbClr val="1F4D89"/>
            </a:solidFill>
            <a:ln>
              <a:noFill/>
            </a:ln>
          </p:spPr>
          <p:txBody>
            <a:bodyPr vert="horz" wrap="square" lIns="91440" tIns="22860" rIns="91440" bIns="2286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DEEEF9"/>
                </a:solidFill>
                <a:latin typeface="Basic Sans I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7902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1">
            <a:extLst>
              <a:ext uri="{FF2B5EF4-FFF2-40B4-BE49-F238E27FC236}">
                <a16:creationId xmlns:a16="http://schemas.microsoft.com/office/drawing/2014/main" id="{4F5D2E44-F6FE-44FE-A5E2-2CBBBC6D4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86" y="5698045"/>
            <a:ext cx="2082758" cy="594644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 dirty="0">
                <a:solidFill>
                  <a:srgbClr val="DEEEF9"/>
                </a:solidFill>
                <a:latin typeface="Arial" charset="0"/>
              </a:rPr>
              <a:t>Simon Liu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800" i="1" dirty="0">
                <a:solidFill>
                  <a:schemeClr val="bg1"/>
                </a:solidFill>
                <a:latin typeface="Arial" charset="0"/>
              </a:rPr>
              <a:t>Administrator</a:t>
            </a:r>
            <a:r>
              <a:rPr lang="en-US" sz="933" i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Arial" charset="0"/>
              </a:rPr>
              <a:t> Agricultural Research Service</a:t>
            </a:r>
            <a:r>
              <a:rPr lang="en-US" sz="933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" name="Rectangle 21">
            <a:extLst>
              <a:ext uri="{FF2B5EF4-FFF2-40B4-BE49-F238E27FC236}">
                <a16:creationId xmlns:a16="http://schemas.microsoft.com/office/drawing/2014/main" id="{F188B223-6E37-4324-BFFA-A63417EFD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42" y="5698045"/>
            <a:ext cx="2082758" cy="594644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Spiro Stefanou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Administrator</a:t>
            </a:r>
            <a:r>
              <a:rPr lang="en-US" sz="933" i="1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Economic Research Service</a:t>
            </a:r>
            <a:r>
              <a:rPr lang="en-US" sz="933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F7CB4DA0-7468-4FAA-8884-C8301C59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198" y="5692353"/>
            <a:ext cx="2260802" cy="594644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Hubert Hamer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Administrator</a:t>
            </a:r>
            <a:r>
              <a:rPr lang="en-US" sz="933" i="1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National Agricultural Statistics Service</a:t>
            </a:r>
            <a:r>
              <a:rPr lang="en-US" sz="933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7" name="Rectangle 21">
            <a:extLst>
              <a:ext uri="{FF2B5EF4-FFF2-40B4-BE49-F238E27FC236}">
                <a16:creationId xmlns:a16="http://schemas.microsoft.com/office/drawing/2014/main" id="{44D1B240-04D3-4081-8041-55B77D93D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798" y="5685137"/>
            <a:ext cx="2380152" cy="594644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Manjit </a:t>
            </a:r>
            <a:r>
              <a:rPr lang="en-US" sz="933" b="1" err="1">
                <a:solidFill>
                  <a:srgbClr val="DEEEF9"/>
                </a:solidFill>
                <a:latin typeface="Arial" charset="0"/>
              </a:rPr>
              <a:t>Misra</a:t>
            </a:r>
            <a:endParaRPr lang="en-US" sz="933" b="1">
              <a:solidFill>
                <a:srgbClr val="DEEEF9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Director</a:t>
            </a:r>
            <a:r>
              <a:rPr lang="en-US" sz="933" i="1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National Institute of Food and Agriculture</a:t>
            </a:r>
            <a:r>
              <a:rPr lang="en-US" sz="933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DBC45DC7-E2E3-46DF-96EC-2880BACFF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748" y="5683965"/>
            <a:ext cx="2082758" cy="594644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 dirty="0">
                <a:solidFill>
                  <a:srgbClr val="DEEEF9"/>
                </a:solidFill>
                <a:latin typeface="Arial" charset="0"/>
              </a:rPr>
              <a:t>Deirdra Chester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chemeClr val="bg1"/>
                </a:solidFill>
                <a:latin typeface="Arial" charset="0"/>
              </a:rPr>
              <a:t>Director</a:t>
            </a:r>
            <a:r>
              <a:rPr lang="en-US" sz="933" i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Arial" charset="0"/>
              </a:rPr>
              <a:t>Office of the Chief Scientist</a:t>
            </a:r>
            <a:r>
              <a:rPr lang="en-US" sz="933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3CBB768-5DF1-44E9-8A70-88F9E0A8D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049417" y="4456145"/>
            <a:ext cx="1267207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9B2F73-C9A7-4332-A37F-E34BB55DD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" t="-1249" r="7352" b="28503"/>
          <a:stretch/>
        </p:blipFill>
        <p:spPr>
          <a:xfrm>
            <a:off x="7795271" y="4456145"/>
            <a:ext cx="1267206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9919F5-2463-41FC-A4E4-BB48A5451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35" y="4456144"/>
            <a:ext cx="1334037" cy="1261873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446AB-F7A8-4860-BCAA-F9501B36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>
          <a:xfrm>
            <a:off x="5347995" y="4456145"/>
            <a:ext cx="1267207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CC364FD-AA61-144B-89B5-0A3662EFC358}"/>
              </a:ext>
            </a:extLst>
          </p:cNvPr>
          <p:cNvGrpSpPr/>
          <p:nvPr/>
        </p:nvGrpSpPr>
        <p:grpSpPr>
          <a:xfrm>
            <a:off x="7315200" y="3865530"/>
            <a:ext cx="3474901" cy="414867"/>
            <a:chOff x="10972800" y="5638800"/>
            <a:chExt cx="5212352" cy="62230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EEB0BEF-868D-E942-90BA-4EAE124711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800" y="5638800"/>
              <a:ext cx="52078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1366-7A18-CE46-BB6D-F1DDA32A60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36500" y="5638800"/>
              <a:ext cx="0" cy="622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B6DB7CF-3AE0-C94A-9827-9AD25B4492C1}"/>
                </a:ext>
              </a:extLst>
            </p:cNvPr>
            <p:cNvCxnSpPr/>
            <p:nvPr/>
          </p:nvCxnSpPr>
          <p:spPr>
            <a:xfrm flipV="1">
              <a:off x="16185152" y="5638800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A55D2F-596C-C044-8DF9-29B9AB51EF9D}"/>
              </a:ext>
            </a:extLst>
          </p:cNvPr>
          <p:cNvGrpSpPr/>
          <p:nvPr/>
        </p:nvGrpSpPr>
        <p:grpSpPr>
          <a:xfrm flipH="1">
            <a:off x="1473466" y="3865530"/>
            <a:ext cx="3156409" cy="414867"/>
            <a:chOff x="10912277" y="5633340"/>
            <a:chExt cx="5208074" cy="62230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9AB068-5B18-984F-97A8-D2F7B879F753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277" y="5638800"/>
              <a:ext cx="52080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C4CFE3-1FDE-8D4E-85D7-4977677D2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74585" y="5633340"/>
              <a:ext cx="0" cy="622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98B3457-EF12-A242-8052-D7D775E664A9}"/>
                </a:ext>
              </a:extLst>
            </p:cNvPr>
            <p:cNvCxnSpPr/>
            <p:nvPr/>
          </p:nvCxnSpPr>
          <p:spPr>
            <a:xfrm flipV="1">
              <a:off x="16109383" y="5646040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2747A6-58B6-AB4A-8720-CA2B91A77C90}"/>
              </a:ext>
            </a:extLst>
          </p:cNvPr>
          <p:cNvSpPr txBox="1"/>
          <p:nvPr/>
        </p:nvSpPr>
        <p:spPr>
          <a:xfrm>
            <a:off x="194011" y="0"/>
            <a:ext cx="4195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300">
                <a:solidFill>
                  <a:schemeClr val="bg1"/>
                </a:solidFill>
                <a:latin typeface="Basic Sans Bold" pitchFamily="2" charset="77"/>
              </a:rPr>
              <a:t>REE LEADERSHIP</a:t>
            </a: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CA7F2335-7DE8-C543-9406-3C469432F9EF}"/>
              </a:ext>
            </a:extLst>
          </p:cNvPr>
          <p:cNvSpPr txBox="1">
            <a:spLocks/>
          </p:cNvSpPr>
          <p:nvPr/>
        </p:nvSpPr>
        <p:spPr>
          <a:xfrm>
            <a:off x="11838281" y="6513383"/>
            <a:ext cx="391427" cy="335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pPr/>
              <a:t>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46DF9355-A3C3-030D-FB93-38C7E46E9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198" y="3692146"/>
            <a:ext cx="2260802" cy="624726"/>
          </a:xfrm>
          <a:prstGeom prst="rect">
            <a:avLst/>
          </a:prstGeom>
          <a:solidFill>
            <a:srgbClr val="266299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Chavonda Jacobs-Young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Under Secretary </a:t>
            </a:r>
            <a:endParaRPr lang="en-US" sz="933" i="1">
              <a:solidFill>
                <a:schemeClr val="bg1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  <a:latin typeface="Arial" charset="0"/>
              </a:rPr>
              <a:t> Research, Education, and Economics &amp; USDA Chief Scientist</a:t>
            </a:r>
            <a:r>
              <a:rPr lang="en-US" sz="933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3C569E-3ABB-9422-2AE3-D49ADACE44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138" y="2443105"/>
            <a:ext cx="1334037" cy="1261873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05D4F-017B-08A3-47CA-42B7ACE4E695}"/>
              </a:ext>
            </a:extLst>
          </p:cNvPr>
          <p:cNvSpPr/>
          <p:nvPr/>
        </p:nvSpPr>
        <p:spPr>
          <a:xfrm>
            <a:off x="936642" y="1035043"/>
            <a:ext cx="3221228" cy="165566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67120E9C-EB8D-4194-B174-9EDABBD38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78" y="1299530"/>
            <a:ext cx="2260802" cy="439187"/>
          </a:xfrm>
          <a:prstGeom prst="rect">
            <a:avLst/>
          </a:prstGeom>
          <a:solidFill>
            <a:srgbClr val="172C4E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Tom Vilsack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Secretary of Agriculture</a:t>
            </a:r>
            <a:r>
              <a:rPr lang="en-US" sz="933" i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CEA1F-3015-428A-9E04-61175342FF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38" y="888188"/>
            <a:ext cx="1278135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68C19D2B-46E1-85B3-7BAB-98ABED69E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073" y="2443814"/>
            <a:ext cx="2469240" cy="484599"/>
          </a:xfrm>
          <a:prstGeom prst="rect">
            <a:avLst/>
          </a:prstGeom>
          <a:solidFill>
            <a:srgbClr val="172C4E"/>
          </a:solidFill>
          <a:ln>
            <a:noFill/>
          </a:ln>
        </p:spPr>
        <p:txBody>
          <a:bodyPr vert="horz" wrap="square" lIns="91440" tIns="22860" rIns="91440" bIns="22860" numCol="1" anchor="ctr" anchorCtr="0" compatLnSpc="1">
            <a:prstTxWarp prst="textNoShape">
              <a:avLst/>
            </a:prstTxWarp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33" b="1">
                <a:solidFill>
                  <a:srgbClr val="DEEEF9"/>
                </a:solidFill>
                <a:latin typeface="Arial" charset="0"/>
              </a:rPr>
              <a:t>Kevin Shea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chemeClr val="bg1"/>
                </a:solidFill>
                <a:latin typeface="Arial" charset="0"/>
              </a:rPr>
              <a:t>Acting Deputy Secretary of Agriculture</a:t>
            </a:r>
            <a:r>
              <a:rPr lang="en-US" sz="933" i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16459-16F2-D5E0-4CA5-00076B2D0B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9" t="3506" r="-2329" b="22448"/>
          <a:stretch/>
        </p:blipFill>
        <p:spPr>
          <a:xfrm>
            <a:off x="1473006" y="2017752"/>
            <a:ext cx="1278135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A0E3D-BB9F-0EAA-6CE1-C97C5B59743B}"/>
              </a:ext>
            </a:extLst>
          </p:cNvPr>
          <p:cNvSpPr/>
          <p:nvPr/>
        </p:nvSpPr>
        <p:spPr>
          <a:xfrm>
            <a:off x="2721371" y="813949"/>
            <a:ext cx="1441815" cy="2307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Basic Sans SemiBold" pitchFamily="2" charset="77"/>
              </a:rPr>
              <a:t>USDA LEADERSHIP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397C8-5136-F508-928A-CC27C433C0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046" b="21381"/>
          <a:stretch/>
        </p:blipFill>
        <p:spPr>
          <a:xfrm>
            <a:off x="10153523" y="4456144"/>
            <a:ext cx="1267206" cy="12618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2214403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8F756-33B5-4D8B-9BE4-0863C35D1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350" y="18422"/>
            <a:ext cx="10039016" cy="705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>
                <a:solidFill>
                  <a:schemeClr val="bg1"/>
                </a:solidFill>
                <a:latin typeface="Basic Sans Bold"/>
                <a:cs typeface="Aharoni" panose="02010803020104030203" pitchFamily="2" charset="-79"/>
              </a:rPr>
              <a:t>REE Funding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F6F4A70-8206-5048-8577-B3D2E544F2A6}"/>
              </a:ext>
            </a:extLst>
          </p:cNvPr>
          <p:cNvSpPr txBox="1">
            <a:spLocks/>
          </p:cNvSpPr>
          <p:nvPr/>
        </p:nvSpPr>
        <p:spPr>
          <a:xfrm>
            <a:off x="11838281" y="6513383"/>
            <a:ext cx="391427" cy="335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pPr/>
              <a:t>5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33BBD6-8845-A9E8-A9F1-CA252EA3F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30717"/>
              </p:ext>
            </p:extLst>
          </p:nvPr>
        </p:nvGraphicFramePr>
        <p:xfrm>
          <a:off x="963195" y="823056"/>
          <a:ext cx="10265609" cy="521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9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B8CFAC8-F317-9140-B0BC-561795C2D606}"/>
              </a:ext>
            </a:extLst>
          </p:cNvPr>
          <p:cNvSpPr txBox="1"/>
          <p:nvPr/>
        </p:nvSpPr>
        <p:spPr>
          <a:xfrm>
            <a:off x="194011" y="0"/>
            <a:ext cx="12142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300">
                <a:solidFill>
                  <a:schemeClr val="bg1"/>
                </a:solidFill>
                <a:latin typeface="Basic Sans Bold" pitchFamily="2" charset="77"/>
              </a:rPr>
              <a:t>USDA IS BUILDING U.S. AGRICULTURE BACK BETTER 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CB63B64-3CF2-7D42-AD90-F737280ADF2D}"/>
              </a:ext>
            </a:extLst>
          </p:cNvPr>
          <p:cNvSpPr txBox="1">
            <a:spLocks/>
          </p:cNvSpPr>
          <p:nvPr/>
        </p:nvSpPr>
        <p:spPr>
          <a:xfrm>
            <a:off x="11838281" y="6513383"/>
            <a:ext cx="391427" cy="335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D56FC-9356-7247-AB44-F996BFA4BDCE}" type="slidenum">
              <a:rPr lang="en-US" sz="1400" smtClean="0">
                <a:solidFill>
                  <a:schemeClr val="bg1"/>
                </a:solidFill>
              </a:rPr>
              <a:pPr/>
              <a:t>6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4" name="Science_at_Intersection" descr="Science_at_Intersection">
            <a:hlinkClick r:id="" action="ppaction://media"/>
            <a:extLst>
              <a:ext uri="{FF2B5EF4-FFF2-40B4-BE49-F238E27FC236}">
                <a16:creationId xmlns:a16="http://schemas.microsoft.com/office/drawing/2014/main" id="{C101F189-D922-FABB-5488-C2475707E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264" b="11530"/>
          <a:stretch/>
        </p:blipFill>
        <p:spPr>
          <a:xfrm>
            <a:off x="0" y="927100"/>
            <a:ext cx="12285940" cy="51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FCDEE57-51A2-0EAA-25B9-B99641A4ECC2}"/>
              </a:ext>
            </a:extLst>
          </p:cNvPr>
          <p:cNvGrpSpPr/>
          <p:nvPr/>
        </p:nvGrpSpPr>
        <p:grpSpPr>
          <a:xfrm>
            <a:off x="0" y="-1"/>
            <a:ext cx="12192000" cy="6858002"/>
            <a:chOff x="0" y="-1"/>
            <a:chExt cx="12192000" cy="6858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4FD1C2-8C58-A12B-4505-4779E88AC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89" b="3249"/>
            <a:stretch/>
          </p:blipFill>
          <p:spPr>
            <a:xfrm flipH="1"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F2FF24-153B-9ED1-AD10-E12EDEABBF32}"/>
                </a:ext>
              </a:extLst>
            </p:cNvPr>
            <p:cNvSpPr/>
            <p:nvPr/>
          </p:nvSpPr>
          <p:spPr>
            <a:xfrm>
              <a:off x="0" y="-1"/>
              <a:ext cx="4543425" cy="6858000"/>
            </a:xfrm>
            <a:prstGeom prst="rect">
              <a:avLst/>
            </a:prstGeom>
            <a:gradFill flip="none" rotWithShape="1">
              <a:gsLst>
                <a:gs pos="0">
                  <a:srgbClr val="0F1A03"/>
                </a:gs>
                <a:gs pos="50000">
                  <a:srgbClr val="0F1A03">
                    <a:alpha val="63969"/>
                  </a:srgbClr>
                </a:gs>
                <a:gs pos="100000">
                  <a:srgbClr val="0F1A03">
                    <a:tint val="23500"/>
                    <a:satMod val="160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EEE8C9-7816-27C6-19C4-7E5864A29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" t="15972" r="7522" b="10764"/>
          <a:stretch/>
        </p:blipFill>
        <p:spPr>
          <a:xfrm>
            <a:off x="10186986" y="5103202"/>
            <a:ext cx="1871663" cy="1611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AC27E5-B438-7CC8-02BE-E90B44EED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1" t="3542" r="9659" b="4375"/>
          <a:stretch/>
        </p:blipFill>
        <p:spPr>
          <a:xfrm>
            <a:off x="-1" y="141659"/>
            <a:ext cx="4543425" cy="657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9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155086-74EB-F8F6-469D-76420FAC38A3}"/>
              </a:ext>
            </a:extLst>
          </p:cNvPr>
          <p:cNvSpPr txBox="1"/>
          <p:nvPr/>
        </p:nvSpPr>
        <p:spPr>
          <a:xfrm>
            <a:off x="392239" y="14717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400" dirty="0">
                <a:solidFill>
                  <a:srgbClr val="00CC99"/>
                </a:solidFill>
                <a:latin typeface="Avenir Black" panose="02000503020000020003" pitchFamily="2" charset="0"/>
              </a:rPr>
              <a:t>USDA’S FIVE SCIENCE PRIORITIES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3DAF4-E628-5FEE-F6AA-870125432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25"/>
          <a:stretch/>
        </p:blipFill>
        <p:spPr>
          <a:xfrm>
            <a:off x="0" y="0"/>
            <a:ext cx="121920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6D524-E16B-4707-A30E-7CD26F54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59" r="-1"/>
          <a:stretch/>
        </p:blipFill>
        <p:spPr>
          <a:xfrm>
            <a:off x="609600" y="-3047"/>
            <a:ext cx="11582400" cy="686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709A29-21D8-9B41-8284-0C7809339D3E}"/>
              </a:ext>
            </a:extLst>
          </p:cNvPr>
          <p:cNvSpPr/>
          <p:nvPr/>
        </p:nvSpPr>
        <p:spPr>
          <a:xfrm>
            <a:off x="0" y="0"/>
            <a:ext cx="7290816" cy="6858000"/>
          </a:xfrm>
          <a:prstGeom prst="rect">
            <a:avLst/>
          </a:prstGeom>
          <a:gradFill>
            <a:gsLst>
              <a:gs pos="100000">
                <a:schemeClr val="accent1">
                  <a:lumMod val="0"/>
                  <a:lumOff val="100000"/>
                  <a:alpha val="0"/>
                </a:schemeClr>
              </a:gs>
              <a:gs pos="66000">
                <a:schemeClr val="tx1">
                  <a:alpha val="78000"/>
                </a:schemeClr>
              </a:gs>
              <a:gs pos="45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BDA43-0930-426A-B030-B3CA4A9B2EB9}"/>
              </a:ext>
            </a:extLst>
          </p:cNvPr>
          <p:cNvSpPr txBox="1"/>
          <p:nvPr/>
        </p:nvSpPr>
        <p:spPr>
          <a:xfrm>
            <a:off x="477981" y="2261616"/>
            <a:ext cx="4708382" cy="2064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>
                <a:solidFill>
                  <a:prstClr val="white"/>
                </a:solidFill>
                <a:latin typeface="Calibri" panose="020F0502020204030204" pitchFamily="34" charset="0"/>
              </a:rPr>
              <a:t>Precision</a:t>
            </a:r>
          </a:p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>
                <a:solidFill>
                  <a:prstClr val="white"/>
                </a:solidFill>
                <a:latin typeface="Calibri" panose="020F0502020204030204" pitchFamily="34" charset="0"/>
              </a:rPr>
              <a:t>Nutrition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DE7C98-6C2F-AD47-B265-8CA886100A98}"/>
              </a:ext>
            </a:extLst>
          </p:cNvPr>
          <p:cNvCxnSpPr/>
          <p:nvPr/>
        </p:nvCxnSpPr>
        <p:spPr>
          <a:xfrm>
            <a:off x="573024" y="4596384"/>
            <a:ext cx="370636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1117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712</Words>
  <Application>Microsoft Office PowerPoint</Application>
  <PresentationFormat>Widescreen</PresentationFormat>
  <Paragraphs>151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Avenir Black</vt:lpstr>
      <vt:lpstr>Basic Sans</vt:lpstr>
      <vt:lpstr>Basic Sans Bold</vt:lpstr>
      <vt:lpstr>Basic Sans It</vt:lpstr>
      <vt:lpstr>Basic Sans Light It</vt:lpstr>
      <vt:lpstr>Basic Sans SemiBold</vt:lpstr>
      <vt:lpstr>Calibri</vt:lpstr>
      <vt:lpstr>Calibri Light</vt:lpstr>
      <vt:lpstr>Courier New</vt:lpstr>
      <vt:lpstr>Franklin Gothic Book</vt:lpstr>
      <vt:lpstr>League Spartan</vt:lpstr>
      <vt:lpstr>Source Sans Pro</vt:lpstr>
      <vt:lpstr>Symbol</vt:lpstr>
      <vt:lpstr>Times New Roman</vt:lpstr>
      <vt:lpstr>Wingdings</vt:lpstr>
      <vt:lpstr>Office Theme</vt:lpstr>
      <vt:lpstr>Custom Design</vt:lpstr>
      <vt:lpstr>For assistance in accessing this document, please contact nareee@usda.gov.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USDA Nutrition Assistance Programs</vt:lpstr>
      <vt:lpstr>The challenge of diet-related chronic diseases</vt:lpstr>
      <vt:lpstr>PowerPoint Presentation</vt:lpstr>
      <vt:lpstr>PowerPoint Presentation</vt:lpstr>
      <vt:lpstr>A new USDA initiative to address diet-related chronic diseases</vt:lpstr>
      <vt:lpstr>Community Engagement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Anvarzod, Ganjofarid - OSEC, Washington, DC</dc:creator>
  <cp:lastModifiedBy>Ball, Sandra - REE-ARS</cp:lastModifiedBy>
  <cp:revision>5</cp:revision>
  <cp:lastPrinted>2023-03-01T20:57:49Z</cp:lastPrinted>
  <dcterms:created xsi:type="dcterms:W3CDTF">2022-03-28T17:23:31Z</dcterms:created>
  <dcterms:modified xsi:type="dcterms:W3CDTF">2023-07-10T15:35:33Z</dcterms:modified>
</cp:coreProperties>
</file>