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0" r:id="rId6"/>
    <p:sldMasterId id="2147483702" r:id="rId7"/>
    <p:sldMasterId id="2147483708" r:id="rId8"/>
    <p:sldMasterId id="2147483720" r:id="rId9"/>
  </p:sldMasterIdLst>
  <p:notesMasterIdLst>
    <p:notesMasterId r:id="rId25"/>
  </p:notesMasterIdLst>
  <p:sldIdLst>
    <p:sldId id="838840559" r:id="rId10"/>
    <p:sldId id="256" r:id="rId11"/>
    <p:sldId id="1782" r:id="rId12"/>
    <p:sldId id="838840549" r:id="rId13"/>
    <p:sldId id="1799" r:id="rId14"/>
    <p:sldId id="838840550" r:id="rId15"/>
    <p:sldId id="838840558" r:id="rId16"/>
    <p:sldId id="1789" r:id="rId17"/>
    <p:sldId id="838840546" r:id="rId18"/>
    <p:sldId id="1879" r:id="rId19"/>
    <p:sldId id="838840551" r:id="rId20"/>
    <p:sldId id="838840552" r:id="rId21"/>
    <p:sldId id="838840556" r:id="rId22"/>
    <p:sldId id="838840557" r:id="rId23"/>
    <p:sldId id="18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die, Ashley - REE-ERS, Kansas City, MO" initials="MA-RKCM" lastIdx="21" clrIdx="0">
    <p:extLst>
      <p:ext uri="{19B8F6BF-5375-455C-9EA6-DF929625EA0E}">
        <p15:presenceInfo xmlns:p15="http://schemas.microsoft.com/office/powerpoint/2012/main" userId="S::Ashley.Murdie@usda.gov::06f7e140-0b53-488f-9e77-5c35d87491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E79"/>
    <a:srgbClr val="336298"/>
    <a:srgbClr val="2E5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82982" autoAdjust="0"/>
  </p:normalViewPr>
  <p:slideViewPr>
    <p:cSldViewPr snapToGrid="0">
      <p:cViewPr varScale="1">
        <p:scale>
          <a:sx n="94" d="100"/>
          <a:sy n="94" d="100"/>
        </p:scale>
        <p:origin x="1056" y="96"/>
      </p:cViewPr>
      <p:guideLst>
        <p:guide orient="horz" pos="2136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, Sandra - REE-ARS" userId="fca1229e-0f9d-4ff3-93aa-6a5d757c41ec" providerId="ADAL" clId="{FCBFCAFD-6BBB-422E-9606-1E737FCA62CB}"/>
    <pc:docChg chg="custSel addSld modSld sldOrd">
      <pc:chgData name="Ball, Sandra - REE-ARS" userId="fca1229e-0f9d-4ff3-93aa-6a5d757c41ec" providerId="ADAL" clId="{FCBFCAFD-6BBB-422E-9606-1E737FCA62CB}" dt="2023-07-10T15:36:31.192" v="4" actId="478"/>
      <pc:docMkLst>
        <pc:docMk/>
      </pc:docMkLst>
      <pc:sldChg chg="delSp modSp new mod ord">
        <pc:chgData name="Ball, Sandra - REE-ARS" userId="fca1229e-0f9d-4ff3-93aa-6a5d757c41ec" providerId="ADAL" clId="{FCBFCAFD-6BBB-422E-9606-1E737FCA62CB}" dt="2023-07-10T15:36:31.192" v="4" actId="478"/>
        <pc:sldMkLst>
          <pc:docMk/>
          <pc:sldMk cId="3964587395" sldId="838840559"/>
        </pc:sldMkLst>
        <pc:spChg chg="mod">
          <ac:chgData name="Ball, Sandra - REE-ARS" userId="fca1229e-0f9d-4ff3-93aa-6a5d757c41ec" providerId="ADAL" clId="{FCBFCAFD-6BBB-422E-9606-1E737FCA62CB}" dt="2023-07-10T15:36:27.967" v="3"/>
          <ac:spMkLst>
            <pc:docMk/>
            <pc:sldMk cId="3964587395" sldId="838840559"/>
            <ac:spMk id="2" creationId="{2EA57244-8078-1D16-9210-B5B3DE4223EE}"/>
          </ac:spMkLst>
        </pc:spChg>
        <pc:spChg chg="del">
          <ac:chgData name="Ball, Sandra - REE-ARS" userId="fca1229e-0f9d-4ff3-93aa-6a5d757c41ec" providerId="ADAL" clId="{FCBFCAFD-6BBB-422E-9606-1E737FCA62CB}" dt="2023-07-10T15:36:31.192" v="4" actId="478"/>
          <ac:spMkLst>
            <pc:docMk/>
            <pc:sldMk cId="3964587395" sldId="838840559"/>
            <ac:spMk id="3" creationId="{396B7E67-2BB1-0A2C-492A-905FBDC1B96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D7A787-BC5F-4224-B334-19AF65F894F3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54B9315-82A9-4B6B-AE54-51BCEB1AAF87}">
      <dgm:prSet phldrT="[Text]"/>
      <dgm:spPr/>
      <dgm:t>
        <a:bodyPr/>
        <a:lstStyle/>
        <a:p>
          <a:r>
            <a:rPr lang="en-US"/>
            <a:t>Food Chain</a:t>
          </a:r>
        </a:p>
      </dgm:t>
    </dgm:pt>
    <dgm:pt modelId="{A7A3871E-A993-4E16-BBF2-5220620F3DF8}" type="parTrans" cxnId="{880383BB-AB6D-4916-98AA-C5B150FF409F}">
      <dgm:prSet/>
      <dgm:spPr/>
      <dgm:t>
        <a:bodyPr/>
        <a:lstStyle/>
        <a:p>
          <a:endParaRPr lang="en-US"/>
        </a:p>
      </dgm:t>
    </dgm:pt>
    <dgm:pt modelId="{30E386F5-193A-4926-8E0E-2A732197F45E}" type="sibTrans" cxnId="{880383BB-AB6D-4916-98AA-C5B150FF409F}">
      <dgm:prSet/>
      <dgm:spPr/>
      <dgm:t>
        <a:bodyPr/>
        <a:lstStyle/>
        <a:p>
          <a:endParaRPr lang="en-US"/>
        </a:p>
      </dgm:t>
    </dgm:pt>
    <dgm:pt modelId="{8750DB3C-E44C-4CD6-B543-5D9A34F2113F}">
      <dgm:prSet phldrT="[Text]" custT="1"/>
      <dgm:spPr/>
      <dgm:t>
        <a:bodyPr/>
        <a:lstStyle/>
        <a:p>
          <a:pPr>
            <a:buNone/>
          </a:pPr>
          <a:r>
            <a:rPr lang="en-US" sz="2000" dirty="0"/>
            <a:t>Inputs / Production / Processing / Access</a:t>
          </a:r>
        </a:p>
      </dgm:t>
    </dgm:pt>
    <dgm:pt modelId="{87926B8A-D9B6-40E2-99B4-9C62ECEC1992}" type="parTrans" cxnId="{CD798B9D-F810-4D4D-A0B5-25D1D8B6B695}">
      <dgm:prSet/>
      <dgm:spPr/>
      <dgm:t>
        <a:bodyPr/>
        <a:lstStyle/>
        <a:p>
          <a:endParaRPr lang="en-US"/>
        </a:p>
      </dgm:t>
    </dgm:pt>
    <dgm:pt modelId="{8457B8FD-9D6F-412E-B56D-6A95042F52A7}" type="sibTrans" cxnId="{CD798B9D-F810-4D4D-A0B5-25D1D8B6B695}">
      <dgm:prSet/>
      <dgm:spPr/>
      <dgm:t>
        <a:bodyPr/>
        <a:lstStyle/>
        <a:p>
          <a:endParaRPr lang="en-US"/>
        </a:p>
      </dgm:t>
    </dgm:pt>
    <dgm:pt modelId="{FCE5B43A-1524-4043-89F3-0E2A347B0D33}">
      <dgm:prSet phldrT="[Text]"/>
      <dgm:spPr/>
      <dgm:t>
        <a:bodyPr/>
        <a:lstStyle/>
        <a:p>
          <a:r>
            <a:rPr lang="en-US" dirty="0"/>
            <a:t>Health Factors</a:t>
          </a:r>
        </a:p>
      </dgm:t>
    </dgm:pt>
    <dgm:pt modelId="{9620656C-7747-4D0F-91CD-0E1542737FB0}" type="parTrans" cxnId="{A616D9B7-24C6-40BD-94D5-532FF96B8A01}">
      <dgm:prSet/>
      <dgm:spPr/>
      <dgm:t>
        <a:bodyPr/>
        <a:lstStyle/>
        <a:p>
          <a:endParaRPr lang="en-US"/>
        </a:p>
      </dgm:t>
    </dgm:pt>
    <dgm:pt modelId="{B971C45D-30E9-485E-B240-B259268FFF03}" type="sibTrans" cxnId="{A616D9B7-24C6-40BD-94D5-532FF96B8A01}">
      <dgm:prSet/>
      <dgm:spPr/>
      <dgm:t>
        <a:bodyPr/>
        <a:lstStyle/>
        <a:p>
          <a:endParaRPr lang="en-US"/>
        </a:p>
      </dgm:t>
    </dgm:pt>
    <dgm:pt modelId="{6C47920E-A68A-4022-B1C2-396C45C5DE08}">
      <dgm:prSet phldrT="[Text]" custT="1"/>
      <dgm:spPr/>
      <dgm:t>
        <a:bodyPr/>
        <a:lstStyle/>
        <a:p>
          <a:pPr>
            <a:buNone/>
          </a:pPr>
          <a:r>
            <a:rPr lang="en-US" sz="2000" dirty="0"/>
            <a:t>Food Quality &amp; Safety / Access to Healthy Foods</a:t>
          </a:r>
        </a:p>
      </dgm:t>
    </dgm:pt>
    <dgm:pt modelId="{A7B38154-EEB5-46D2-BE21-BAF2B91DA3E4}" type="parTrans" cxnId="{7C3DADB5-95CD-4032-A9F8-BB304BAD8BEF}">
      <dgm:prSet/>
      <dgm:spPr/>
      <dgm:t>
        <a:bodyPr/>
        <a:lstStyle/>
        <a:p>
          <a:endParaRPr lang="en-US"/>
        </a:p>
      </dgm:t>
    </dgm:pt>
    <dgm:pt modelId="{6001DB00-17CF-4B08-9E43-C6D1490AFFD5}" type="sibTrans" cxnId="{7C3DADB5-95CD-4032-A9F8-BB304BAD8BEF}">
      <dgm:prSet/>
      <dgm:spPr/>
      <dgm:t>
        <a:bodyPr/>
        <a:lstStyle/>
        <a:p>
          <a:endParaRPr lang="en-US"/>
        </a:p>
      </dgm:t>
    </dgm:pt>
    <dgm:pt modelId="{8F9D8937-6ED4-45C7-96B3-B14A7B729D93}">
      <dgm:prSet/>
      <dgm:spPr/>
      <dgm:t>
        <a:bodyPr/>
        <a:lstStyle/>
        <a:p>
          <a:r>
            <a:rPr lang="en-US" dirty="0"/>
            <a:t>Ecological Landscape</a:t>
          </a:r>
        </a:p>
      </dgm:t>
    </dgm:pt>
    <dgm:pt modelId="{433924B8-A88B-455A-9B8E-B6E12B19EE25}" type="parTrans" cxnId="{2739DFAF-299D-4654-9E0B-904D209A6B88}">
      <dgm:prSet/>
      <dgm:spPr/>
      <dgm:t>
        <a:bodyPr/>
        <a:lstStyle/>
        <a:p>
          <a:endParaRPr lang="en-US"/>
        </a:p>
      </dgm:t>
    </dgm:pt>
    <dgm:pt modelId="{1B8E7216-FCAB-4C57-9548-58B7FF6C9747}" type="sibTrans" cxnId="{2739DFAF-299D-4654-9E0B-904D209A6B88}">
      <dgm:prSet/>
      <dgm:spPr/>
      <dgm:t>
        <a:bodyPr/>
        <a:lstStyle/>
        <a:p>
          <a:endParaRPr lang="en-US"/>
        </a:p>
      </dgm:t>
    </dgm:pt>
    <dgm:pt modelId="{B62B2FCB-2995-4A9C-90CC-346411D6D170}">
      <dgm:prSet/>
      <dgm:spPr/>
      <dgm:t>
        <a:bodyPr/>
        <a:lstStyle/>
        <a:p>
          <a:r>
            <a:rPr lang="en-US"/>
            <a:t>Societal Influences</a:t>
          </a:r>
        </a:p>
      </dgm:t>
    </dgm:pt>
    <dgm:pt modelId="{C0F8D017-5031-413C-9EE5-C72F1CC98D81}" type="parTrans" cxnId="{DE741A7D-2824-45DE-8567-48A80E9F8211}">
      <dgm:prSet/>
      <dgm:spPr/>
      <dgm:t>
        <a:bodyPr/>
        <a:lstStyle/>
        <a:p>
          <a:endParaRPr lang="en-US"/>
        </a:p>
      </dgm:t>
    </dgm:pt>
    <dgm:pt modelId="{C48EBE25-92F2-483A-B8F8-E11C810B0AD1}" type="sibTrans" cxnId="{DE741A7D-2824-45DE-8567-48A80E9F8211}">
      <dgm:prSet/>
      <dgm:spPr/>
      <dgm:t>
        <a:bodyPr/>
        <a:lstStyle/>
        <a:p>
          <a:endParaRPr lang="en-US"/>
        </a:p>
      </dgm:t>
    </dgm:pt>
    <dgm:pt modelId="{F82F7E43-C6B9-4419-80CE-9A0D84A79085}">
      <dgm:prSet custT="1"/>
      <dgm:spPr/>
      <dgm:t>
        <a:bodyPr/>
        <a:lstStyle/>
        <a:p>
          <a:pPr>
            <a:buNone/>
          </a:pPr>
          <a:r>
            <a:rPr lang="en-US" sz="1800" dirty="0"/>
            <a:t>Sustainability / Adaption/ Mitigation / Conservation</a:t>
          </a:r>
        </a:p>
      </dgm:t>
    </dgm:pt>
    <dgm:pt modelId="{BBB71520-12B2-4CC1-BF06-2C7ECA3A6D2E}" type="parTrans" cxnId="{2F50EE18-AD29-4AFA-966A-3090238BFFA9}">
      <dgm:prSet/>
      <dgm:spPr/>
      <dgm:t>
        <a:bodyPr/>
        <a:lstStyle/>
        <a:p>
          <a:endParaRPr lang="en-US"/>
        </a:p>
      </dgm:t>
    </dgm:pt>
    <dgm:pt modelId="{E0FD2ABD-3AD6-42DC-BB5D-9487DA9E6882}" type="sibTrans" cxnId="{2F50EE18-AD29-4AFA-966A-3090238BFFA9}">
      <dgm:prSet/>
      <dgm:spPr/>
      <dgm:t>
        <a:bodyPr/>
        <a:lstStyle/>
        <a:p>
          <a:endParaRPr lang="en-US"/>
        </a:p>
      </dgm:t>
    </dgm:pt>
    <dgm:pt modelId="{1C2E57B7-DC46-4D81-ACCA-9F411B39903C}">
      <dgm:prSet custT="1"/>
      <dgm:spPr/>
      <dgm:t>
        <a:bodyPr/>
        <a:lstStyle/>
        <a:p>
          <a:pPr marL="0" indent="0">
            <a:buNone/>
          </a:pPr>
          <a:r>
            <a:rPr lang="en-US" sz="2000" dirty="0"/>
            <a:t>Food Security / Equity / Rural Prosperity</a:t>
          </a:r>
        </a:p>
      </dgm:t>
    </dgm:pt>
    <dgm:pt modelId="{887EFDAC-FDC5-4289-9D20-1C30ECF133FB}" type="parTrans" cxnId="{3A591BCA-877A-45CC-824E-36558BA3D894}">
      <dgm:prSet/>
      <dgm:spPr/>
      <dgm:t>
        <a:bodyPr/>
        <a:lstStyle/>
        <a:p>
          <a:endParaRPr lang="en-US"/>
        </a:p>
      </dgm:t>
    </dgm:pt>
    <dgm:pt modelId="{E4229DAA-51B9-4BDA-A3C4-1C1844DF6B18}" type="sibTrans" cxnId="{3A591BCA-877A-45CC-824E-36558BA3D894}">
      <dgm:prSet/>
      <dgm:spPr/>
      <dgm:t>
        <a:bodyPr/>
        <a:lstStyle/>
        <a:p>
          <a:endParaRPr lang="en-US"/>
        </a:p>
      </dgm:t>
    </dgm:pt>
    <dgm:pt modelId="{D41CC84F-B873-439F-B238-C5CB23593D0C}" type="pres">
      <dgm:prSet presAssocID="{43D7A787-BC5F-4224-B334-19AF65F894F3}" presName="linear" presStyleCnt="0">
        <dgm:presLayoutVars>
          <dgm:dir/>
          <dgm:animLvl val="lvl"/>
          <dgm:resizeHandles val="exact"/>
        </dgm:presLayoutVars>
      </dgm:prSet>
      <dgm:spPr/>
    </dgm:pt>
    <dgm:pt modelId="{B9798963-5006-498B-9C1E-69F88B37ED80}" type="pres">
      <dgm:prSet presAssocID="{754B9315-82A9-4B6B-AE54-51BCEB1AAF87}" presName="parentLin" presStyleCnt="0"/>
      <dgm:spPr/>
    </dgm:pt>
    <dgm:pt modelId="{DF8050B3-4210-4F26-88AF-232B4D0015AB}" type="pres">
      <dgm:prSet presAssocID="{754B9315-82A9-4B6B-AE54-51BCEB1AAF87}" presName="parentLeftMargin" presStyleLbl="node1" presStyleIdx="0" presStyleCnt="4"/>
      <dgm:spPr/>
    </dgm:pt>
    <dgm:pt modelId="{DCA84440-B349-4456-B37D-C0EF50B2C9FD}" type="pres">
      <dgm:prSet presAssocID="{754B9315-82A9-4B6B-AE54-51BCEB1AAF87}" presName="parentText" presStyleLbl="node1" presStyleIdx="0" presStyleCnt="4" custLinFactNeighborX="1646">
        <dgm:presLayoutVars>
          <dgm:chMax val="0"/>
          <dgm:bulletEnabled val="1"/>
        </dgm:presLayoutVars>
      </dgm:prSet>
      <dgm:spPr/>
    </dgm:pt>
    <dgm:pt modelId="{E85A1FE3-969F-41BF-A999-6EAA62367CE4}" type="pres">
      <dgm:prSet presAssocID="{754B9315-82A9-4B6B-AE54-51BCEB1AAF87}" presName="negativeSpace" presStyleCnt="0"/>
      <dgm:spPr/>
    </dgm:pt>
    <dgm:pt modelId="{0E98D5AD-31EC-4699-9495-111B2E18008F}" type="pres">
      <dgm:prSet presAssocID="{754B9315-82A9-4B6B-AE54-51BCEB1AAF87}" presName="childText" presStyleLbl="conFgAcc1" presStyleIdx="0" presStyleCnt="4">
        <dgm:presLayoutVars>
          <dgm:bulletEnabled val="1"/>
        </dgm:presLayoutVars>
      </dgm:prSet>
      <dgm:spPr/>
    </dgm:pt>
    <dgm:pt modelId="{FDE23273-1448-4FC6-97A0-F16D6A5F61AC}" type="pres">
      <dgm:prSet presAssocID="{30E386F5-193A-4926-8E0E-2A732197F45E}" presName="spaceBetweenRectangles" presStyleCnt="0"/>
      <dgm:spPr/>
    </dgm:pt>
    <dgm:pt modelId="{B6FF199B-228D-41C1-8E6A-199A61B352BB}" type="pres">
      <dgm:prSet presAssocID="{FCE5B43A-1524-4043-89F3-0E2A347B0D33}" presName="parentLin" presStyleCnt="0"/>
      <dgm:spPr/>
    </dgm:pt>
    <dgm:pt modelId="{9403F1F3-5429-4AAD-9423-395E12EFED47}" type="pres">
      <dgm:prSet presAssocID="{FCE5B43A-1524-4043-89F3-0E2A347B0D33}" presName="parentLeftMargin" presStyleLbl="node1" presStyleIdx="0" presStyleCnt="4"/>
      <dgm:spPr/>
    </dgm:pt>
    <dgm:pt modelId="{FE625A98-4A7A-4A74-8598-B465E6A91792}" type="pres">
      <dgm:prSet presAssocID="{FCE5B43A-1524-4043-89F3-0E2A347B0D3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DDECBA-5AD6-4051-A923-D3A1311A41DE}" type="pres">
      <dgm:prSet presAssocID="{FCE5B43A-1524-4043-89F3-0E2A347B0D33}" presName="negativeSpace" presStyleCnt="0"/>
      <dgm:spPr/>
    </dgm:pt>
    <dgm:pt modelId="{16F040D1-FE80-4B1A-98EC-DA98CC0D13BF}" type="pres">
      <dgm:prSet presAssocID="{FCE5B43A-1524-4043-89F3-0E2A347B0D33}" presName="childText" presStyleLbl="conFgAcc1" presStyleIdx="1" presStyleCnt="4">
        <dgm:presLayoutVars>
          <dgm:bulletEnabled val="1"/>
        </dgm:presLayoutVars>
      </dgm:prSet>
      <dgm:spPr/>
    </dgm:pt>
    <dgm:pt modelId="{3958B82A-07CE-46C5-9532-C8A8AD573129}" type="pres">
      <dgm:prSet presAssocID="{B971C45D-30E9-485E-B240-B259268FFF03}" presName="spaceBetweenRectangles" presStyleCnt="0"/>
      <dgm:spPr/>
    </dgm:pt>
    <dgm:pt modelId="{B0517133-8EA5-436F-8215-837B5E4EA579}" type="pres">
      <dgm:prSet presAssocID="{8F9D8937-6ED4-45C7-96B3-B14A7B729D93}" presName="parentLin" presStyleCnt="0"/>
      <dgm:spPr/>
    </dgm:pt>
    <dgm:pt modelId="{A67CEC50-CEB0-4002-9E66-7FF34BD562DA}" type="pres">
      <dgm:prSet presAssocID="{8F9D8937-6ED4-45C7-96B3-B14A7B729D93}" presName="parentLeftMargin" presStyleLbl="node1" presStyleIdx="1" presStyleCnt="4"/>
      <dgm:spPr/>
    </dgm:pt>
    <dgm:pt modelId="{94B81916-CD0E-448C-8F40-A5DC91E5F8C9}" type="pres">
      <dgm:prSet presAssocID="{8F9D8937-6ED4-45C7-96B3-B14A7B729D9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97775DB-2218-490F-A5A3-C19C123664EA}" type="pres">
      <dgm:prSet presAssocID="{8F9D8937-6ED4-45C7-96B3-B14A7B729D93}" presName="negativeSpace" presStyleCnt="0"/>
      <dgm:spPr/>
    </dgm:pt>
    <dgm:pt modelId="{4DF13101-86EC-4D5C-A5A8-7A6FF5C52411}" type="pres">
      <dgm:prSet presAssocID="{8F9D8937-6ED4-45C7-96B3-B14A7B729D93}" presName="childText" presStyleLbl="conFgAcc1" presStyleIdx="2" presStyleCnt="4">
        <dgm:presLayoutVars>
          <dgm:bulletEnabled val="1"/>
        </dgm:presLayoutVars>
      </dgm:prSet>
      <dgm:spPr/>
    </dgm:pt>
    <dgm:pt modelId="{1D2179AA-020E-47CE-B700-86892389DE31}" type="pres">
      <dgm:prSet presAssocID="{1B8E7216-FCAB-4C57-9548-58B7FF6C9747}" presName="spaceBetweenRectangles" presStyleCnt="0"/>
      <dgm:spPr/>
    </dgm:pt>
    <dgm:pt modelId="{6942D5FF-DC86-4A84-BC29-FA9E483C33CF}" type="pres">
      <dgm:prSet presAssocID="{B62B2FCB-2995-4A9C-90CC-346411D6D170}" presName="parentLin" presStyleCnt="0"/>
      <dgm:spPr/>
    </dgm:pt>
    <dgm:pt modelId="{97DF8257-88BF-4113-9369-3B0095715A38}" type="pres">
      <dgm:prSet presAssocID="{B62B2FCB-2995-4A9C-90CC-346411D6D170}" presName="parentLeftMargin" presStyleLbl="node1" presStyleIdx="2" presStyleCnt="4"/>
      <dgm:spPr/>
    </dgm:pt>
    <dgm:pt modelId="{0165803A-C379-41EB-A915-36E1A9E77DF8}" type="pres">
      <dgm:prSet presAssocID="{B62B2FCB-2995-4A9C-90CC-346411D6D1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656EC40-C8B9-4CDF-8F4D-2A7A116D4408}" type="pres">
      <dgm:prSet presAssocID="{B62B2FCB-2995-4A9C-90CC-346411D6D170}" presName="negativeSpace" presStyleCnt="0"/>
      <dgm:spPr/>
    </dgm:pt>
    <dgm:pt modelId="{B5F3A607-ED0F-4433-9583-5C924AA78ABB}" type="pres">
      <dgm:prSet presAssocID="{B62B2FCB-2995-4A9C-90CC-346411D6D17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ACBFF15-6979-4D38-BD3B-6580A42D54D5}" type="presOf" srcId="{8750DB3C-E44C-4CD6-B543-5D9A34F2113F}" destId="{0E98D5AD-31EC-4699-9495-111B2E18008F}" srcOrd="0" destOrd="0" presId="urn:microsoft.com/office/officeart/2005/8/layout/list1"/>
    <dgm:cxn modelId="{2F50EE18-AD29-4AFA-966A-3090238BFFA9}" srcId="{8F9D8937-6ED4-45C7-96B3-B14A7B729D93}" destId="{F82F7E43-C6B9-4419-80CE-9A0D84A79085}" srcOrd="0" destOrd="0" parTransId="{BBB71520-12B2-4CC1-BF06-2C7ECA3A6D2E}" sibTransId="{E0FD2ABD-3AD6-42DC-BB5D-9487DA9E6882}"/>
    <dgm:cxn modelId="{5A584424-81E9-4114-8604-875B8C1EF30A}" type="presOf" srcId="{FCE5B43A-1524-4043-89F3-0E2A347B0D33}" destId="{9403F1F3-5429-4AAD-9423-395E12EFED47}" srcOrd="0" destOrd="0" presId="urn:microsoft.com/office/officeart/2005/8/layout/list1"/>
    <dgm:cxn modelId="{E288A032-1E8A-4926-9173-66967CEC1E38}" type="presOf" srcId="{B62B2FCB-2995-4A9C-90CC-346411D6D170}" destId="{97DF8257-88BF-4113-9369-3B0095715A38}" srcOrd="0" destOrd="0" presId="urn:microsoft.com/office/officeart/2005/8/layout/list1"/>
    <dgm:cxn modelId="{85EF733F-C6CB-44BB-9921-84A91E151ABC}" type="presOf" srcId="{F82F7E43-C6B9-4419-80CE-9A0D84A79085}" destId="{4DF13101-86EC-4D5C-A5A8-7A6FF5C52411}" srcOrd="0" destOrd="0" presId="urn:microsoft.com/office/officeart/2005/8/layout/list1"/>
    <dgm:cxn modelId="{21067945-E529-4A72-B6B1-8C25F677DABE}" type="presOf" srcId="{B62B2FCB-2995-4A9C-90CC-346411D6D170}" destId="{0165803A-C379-41EB-A915-36E1A9E77DF8}" srcOrd="1" destOrd="0" presId="urn:microsoft.com/office/officeart/2005/8/layout/list1"/>
    <dgm:cxn modelId="{DE741A7D-2824-45DE-8567-48A80E9F8211}" srcId="{43D7A787-BC5F-4224-B334-19AF65F894F3}" destId="{B62B2FCB-2995-4A9C-90CC-346411D6D170}" srcOrd="3" destOrd="0" parTransId="{C0F8D017-5031-413C-9EE5-C72F1CC98D81}" sibTransId="{C48EBE25-92F2-483A-B8F8-E11C810B0AD1}"/>
    <dgm:cxn modelId="{094A049D-0F73-4B37-9112-880DEBCFEA1E}" type="presOf" srcId="{FCE5B43A-1524-4043-89F3-0E2A347B0D33}" destId="{FE625A98-4A7A-4A74-8598-B465E6A91792}" srcOrd="1" destOrd="0" presId="urn:microsoft.com/office/officeart/2005/8/layout/list1"/>
    <dgm:cxn modelId="{CD798B9D-F810-4D4D-A0B5-25D1D8B6B695}" srcId="{754B9315-82A9-4B6B-AE54-51BCEB1AAF87}" destId="{8750DB3C-E44C-4CD6-B543-5D9A34F2113F}" srcOrd="0" destOrd="0" parTransId="{87926B8A-D9B6-40E2-99B4-9C62ECEC1992}" sibTransId="{8457B8FD-9D6F-412E-B56D-6A95042F52A7}"/>
    <dgm:cxn modelId="{2739DFAF-299D-4654-9E0B-904D209A6B88}" srcId="{43D7A787-BC5F-4224-B334-19AF65F894F3}" destId="{8F9D8937-6ED4-45C7-96B3-B14A7B729D93}" srcOrd="2" destOrd="0" parTransId="{433924B8-A88B-455A-9B8E-B6E12B19EE25}" sibTransId="{1B8E7216-FCAB-4C57-9548-58B7FF6C9747}"/>
    <dgm:cxn modelId="{7C3DADB5-95CD-4032-A9F8-BB304BAD8BEF}" srcId="{FCE5B43A-1524-4043-89F3-0E2A347B0D33}" destId="{6C47920E-A68A-4022-B1C2-396C45C5DE08}" srcOrd="0" destOrd="0" parTransId="{A7B38154-EEB5-46D2-BE21-BAF2B91DA3E4}" sibTransId="{6001DB00-17CF-4B08-9E43-C6D1490AFFD5}"/>
    <dgm:cxn modelId="{A616D9B7-24C6-40BD-94D5-532FF96B8A01}" srcId="{43D7A787-BC5F-4224-B334-19AF65F894F3}" destId="{FCE5B43A-1524-4043-89F3-0E2A347B0D33}" srcOrd="1" destOrd="0" parTransId="{9620656C-7747-4D0F-91CD-0E1542737FB0}" sibTransId="{B971C45D-30E9-485E-B240-B259268FFF03}"/>
    <dgm:cxn modelId="{880383BB-AB6D-4916-98AA-C5B150FF409F}" srcId="{43D7A787-BC5F-4224-B334-19AF65F894F3}" destId="{754B9315-82A9-4B6B-AE54-51BCEB1AAF87}" srcOrd="0" destOrd="0" parTransId="{A7A3871E-A993-4E16-BBF2-5220620F3DF8}" sibTransId="{30E386F5-193A-4926-8E0E-2A732197F45E}"/>
    <dgm:cxn modelId="{2C4F4DC1-376D-41BE-965B-1428944664A4}" type="presOf" srcId="{1C2E57B7-DC46-4D81-ACCA-9F411B39903C}" destId="{B5F3A607-ED0F-4433-9583-5C924AA78ABB}" srcOrd="0" destOrd="0" presId="urn:microsoft.com/office/officeart/2005/8/layout/list1"/>
    <dgm:cxn modelId="{41152DC4-2BF5-4801-8154-C721D6B594EA}" type="presOf" srcId="{754B9315-82A9-4B6B-AE54-51BCEB1AAF87}" destId="{DF8050B3-4210-4F26-88AF-232B4D0015AB}" srcOrd="0" destOrd="0" presId="urn:microsoft.com/office/officeart/2005/8/layout/list1"/>
    <dgm:cxn modelId="{11E04BC6-6409-427B-A37C-2AEC590A9EA8}" type="presOf" srcId="{43D7A787-BC5F-4224-B334-19AF65F894F3}" destId="{D41CC84F-B873-439F-B238-C5CB23593D0C}" srcOrd="0" destOrd="0" presId="urn:microsoft.com/office/officeart/2005/8/layout/list1"/>
    <dgm:cxn modelId="{7C43A8C8-DBDC-4D6E-B735-AD3814ABD042}" type="presOf" srcId="{754B9315-82A9-4B6B-AE54-51BCEB1AAF87}" destId="{DCA84440-B349-4456-B37D-C0EF50B2C9FD}" srcOrd="1" destOrd="0" presId="urn:microsoft.com/office/officeart/2005/8/layout/list1"/>
    <dgm:cxn modelId="{3A591BCA-877A-45CC-824E-36558BA3D894}" srcId="{B62B2FCB-2995-4A9C-90CC-346411D6D170}" destId="{1C2E57B7-DC46-4D81-ACCA-9F411B39903C}" srcOrd="0" destOrd="0" parTransId="{887EFDAC-FDC5-4289-9D20-1C30ECF133FB}" sibTransId="{E4229DAA-51B9-4BDA-A3C4-1C1844DF6B18}"/>
    <dgm:cxn modelId="{7D68AECB-CFCF-4740-817F-A27AC6E59DD6}" type="presOf" srcId="{8F9D8937-6ED4-45C7-96B3-B14A7B729D93}" destId="{A67CEC50-CEB0-4002-9E66-7FF34BD562DA}" srcOrd="0" destOrd="0" presId="urn:microsoft.com/office/officeart/2005/8/layout/list1"/>
    <dgm:cxn modelId="{ACDA0DE6-B9FA-4446-B145-49C236F9B64C}" type="presOf" srcId="{6C47920E-A68A-4022-B1C2-396C45C5DE08}" destId="{16F040D1-FE80-4B1A-98EC-DA98CC0D13BF}" srcOrd="0" destOrd="0" presId="urn:microsoft.com/office/officeart/2005/8/layout/list1"/>
    <dgm:cxn modelId="{D2B39EF9-36D6-48A9-936B-55106E4FD439}" type="presOf" srcId="{8F9D8937-6ED4-45C7-96B3-B14A7B729D93}" destId="{94B81916-CD0E-448C-8F40-A5DC91E5F8C9}" srcOrd="1" destOrd="0" presId="urn:microsoft.com/office/officeart/2005/8/layout/list1"/>
    <dgm:cxn modelId="{D011D973-59D5-43A5-B3AA-4B6BAECCAF5C}" type="presParOf" srcId="{D41CC84F-B873-439F-B238-C5CB23593D0C}" destId="{B9798963-5006-498B-9C1E-69F88B37ED80}" srcOrd="0" destOrd="0" presId="urn:microsoft.com/office/officeart/2005/8/layout/list1"/>
    <dgm:cxn modelId="{9A565498-850A-4FA6-B948-BB66B7A04FD1}" type="presParOf" srcId="{B9798963-5006-498B-9C1E-69F88B37ED80}" destId="{DF8050B3-4210-4F26-88AF-232B4D0015AB}" srcOrd="0" destOrd="0" presId="urn:microsoft.com/office/officeart/2005/8/layout/list1"/>
    <dgm:cxn modelId="{F012A4A2-67EA-4827-93E5-6D6641731271}" type="presParOf" srcId="{B9798963-5006-498B-9C1E-69F88B37ED80}" destId="{DCA84440-B349-4456-B37D-C0EF50B2C9FD}" srcOrd="1" destOrd="0" presId="urn:microsoft.com/office/officeart/2005/8/layout/list1"/>
    <dgm:cxn modelId="{4EBF947C-6D36-4AE3-864A-C2D699D99AE3}" type="presParOf" srcId="{D41CC84F-B873-439F-B238-C5CB23593D0C}" destId="{E85A1FE3-969F-41BF-A999-6EAA62367CE4}" srcOrd="1" destOrd="0" presId="urn:microsoft.com/office/officeart/2005/8/layout/list1"/>
    <dgm:cxn modelId="{FA19415F-A972-464A-97A1-9BD414669850}" type="presParOf" srcId="{D41CC84F-B873-439F-B238-C5CB23593D0C}" destId="{0E98D5AD-31EC-4699-9495-111B2E18008F}" srcOrd="2" destOrd="0" presId="urn:microsoft.com/office/officeart/2005/8/layout/list1"/>
    <dgm:cxn modelId="{DBD17746-89EE-4583-B2C1-8F1815B2D8B5}" type="presParOf" srcId="{D41CC84F-B873-439F-B238-C5CB23593D0C}" destId="{FDE23273-1448-4FC6-97A0-F16D6A5F61AC}" srcOrd="3" destOrd="0" presId="urn:microsoft.com/office/officeart/2005/8/layout/list1"/>
    <dgm:cxn modelId="{A274E4BC-42DB-4FE3-8D04-DCFD69CD9108}" type="presParOf" srcId="{D41CC84F-B873-439F-B238-C5CB23593D0C}" destId="{B6FF199B-228D-41C1-8E6A-199A61B352BB}" srcOrd="4" destOrd="0" presId="urn:microsoft.com/office/officeart/2005/8/layout/list1"/>
    <dgm:cxn modelId="{75F5AFA2-521C-4BF3-8FA0-A217A540D5DC}" type="presParOf" srcId="{B6FF199B-228D-41C1-8E6A-199A61B352BB}" destId="{9403F1F3-5429-4AAD-9423-395E12EFED47}" srcOrd="0" destOrd="0" presId="urn:microsoft.com/office/officeart/2005/8/layout/list1"/>
    <dgm:cxn modelId="{DFCAAADD-81BC-4CC0-9C6F-DA83C75D32DC}" type="presParOf" srcId="{B6FF199B-228D-41C1-8E6A-199A61B352BB}" destId="{FE625A98-4A7A-4A74-8598-B465E6A91792}" srcOrd="1" destOrd="0" presId="urn:microsoft.com/office/officeart/2005/8/layout/list1"/>
    <dgm:cxn modelId="{15B008D4-3E21-490F-A055-7ABB9E211D9D}" type="presParOf" srcId="{D41CC84F-B873-439F-B238-C5CB23593D0C}" destId="{18DDECBA-5AD6-4051-A923-D3A1311A41DE}" srcOrd="5" destOrd="0" presId="urn:microsoft.com/office/officeart/2005/8/layout/list1"/>
    <dgm:cxn modelId="{61659759-8376-4756-8A9C-12225D79D04C}" type="presParOf" srcId="{D41CC84F-B873-439F-B238-C5CB23593D0C}" destId="{16F040D1-FE80-4B1A-98EC-DA98CC0D13BF}" srcOrd="6" destOrd="0" presId="urn:microsoft.com/office/officeart/2005/8/layout/list1"/>
    <dgm:cxn modelId="{68A9214D-8C59-4F59-BD7E-BAA9176B3A42}" type="presParOf" srcId="{D41CC84F-B873-439F-B238-C5CB23593D0C}" destId="{3958B82A-07CE-46C5-9532-C8A8AD573129}" srcOrd="7" destOrd="0" presId="urn:microsoft.com/office/officeart/2005/8/layout/list1"/>
    <dgm:cxn modelId="{4CCF26C6-D0F7-49D2-9F38-21B0EE3AA93F}" type="presParOf" srcId="{D41CC84F-B873-439F-B238-C5CB23593D0C}" destId="{B0517133-8EA5-436F-8215-837B5E4EA579}" srcOrd="8" destOrd="0" presId="urn:microsoft.com/office/officeart/2005/8/layout/list1"/>
    <dgm:cxn modelId="{CEDC7AE1-6F5F-48BA-862F-F90466168005}" type="presParOf" srcId="{B0517133-8EA5-436F-8215-837B5E4EA579}" destId="{A67CEC50-CEB0-4002-9E66-7FF34BD562DA}" srcOrd="0" destOrd="0" presId="urn:microsoft.com/office/officeart/2005/8/layout/list1"/>
    <dgm:cxn modelId="{6C585BD4-A8C5-4F15-BA0E-9E0D659AC61A}" type="presParOf" srcId="{B0517133-8EA5-436F-8215-837B5E4EA579}" destId="{94B81916-CD0E-448C-8F40-A5DC91E5F8C9}" srcOrd="1" destOrd="0" presId="urn:microsoft.com/office/officeart/2005/8/layout/list1"/>
    <dgm:cxn modelId="{38F5E93E-E459-40E6-812F-F07280360475}" type="presParOf" srcId="{D41CC84F-B873-439F-B238-C5CB23593D0C}" destId="{597775DB-2218-490F-A5A3-C19C123664EA}" srcOrd="9" destOrd="0" presId="urn:microsoft.com/office/officeart/2005/8/layout/list1"/>
    <dgm:cxn modelId="{54C18129-4EC3-49A9-88A0-C8BB959F4248}" type="presParOf" srcId="{D41CC84F-B873-439F-B238-C5CB23593D0C}" destId="{4DF13101-86EC-4D5C-A5A8-7A6FF5C52411}" srcOrd="10" destOrd="0" presId="urn:microsoft.com/office/officeart/2005/8/layout/list1"/>
    <dgm:cxn modelId="{6F1B46B0-1ED0-4604-B1EC-EFADC082DD1F}" type="presParOf" srcId="{D41CC84F-B873-439F-B238-C5CB23593D0C}" destId="{1D2179AA-020E-47CE-B700-86892389DE31}" srcOrd="11" destOrd="0" presId="urn:microsoft.com/office/officeart/2005/8/layout/list1"/>
    <dgm:cxn modelId="{E803416E-D29C-4283-B641-21594FCD0031}" type="presParOf" srcId="{D41CC84F-B873-439F-B238-C5CB23593D0C}" destId="{6942D5FF-DC86-4A84-BC29-FA9E483C33CF}" srcOrd="12" destOrd="0" presId="urn:microsoft.com/office/officeart/2005/8/layout/list1"/>
    <dgm:cxn modelId="{15B9F11E-8DB8-4096-9DE1-1F130BC8B07B}" type="presParOf" srcId="{6942D5FF-DC86-4A84-BC29-FA9E483C33CF}" destId="{97DF8257-88BF-4113-9369-3B0095715A38}" srcOrd="0" destOrd="0" presId="urn:microsoft.com/office/officeart/2005/8/layout/list1"/>
    <dgm:cxn modelId="{F97072B8-1195-4B3B-A74C-0848BEE16FE1}" type="presParOf" srcId="{6942D5FF-DC86-4A84-BC29-FA9E483C33CF}" destId="{0165803A-C379-41EB-A915-36E1A9E77DF8}" srcOrd="1" destOrd="0" presId="urn:microsoft.com/office/officeart/2005/8/layout/list1"/>
    <dgm:cxn modelId="{E1D9E3B4-3020-44A9-BEAA-7E10D79A49D4}" type="presParOf" srcId="{D41CC84F-B873-439F-B238-C5CB23593D0C}" destId="{7656EC40-C8B9-4CDF-8F4D-2A7A116D4408}" srcOrd="13" destOrd="0" presId="urn:microsoft.com/office/officeart/2005/8/layout/list1"/>
    <dgm:cxn modelId="{12B18D2A-61BB-42E8-8A56-6378799F3744}" type="presParOf" srcId="{D41CC84F-B873-439F-B238-C5CB23593D0C}" destId="{B5F3A607-ED0F-4433-9583-5C924AA78AB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8D5AD-31EC-4699-9495-111B2E18008F}">
      <dsp:nvSpPr>
        <dsp:cNvPr id="0" name=""/>
        <dsp:cNvSpPr/>
      </dsp:nvSpPr>
      <dsp:spPr>
        <a:xfrm>
          <a:off x="0" y="512519"/>
          <a:ext cx="6026699" cy="1027687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7739" tIns="604012" rIns="4677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Inputs / Production / Processing / Access</a:t>
          </a:r>
        </a:p>
      </dsp:txBody>
      <dsp:txXfrm>
        <a:off x="0" y="512519"/>
        <a:ext cx="6026699" cy="1027687"/>
      </dsp:txXfrm>
    </dsp:sp>
    <dsp:sp modelId="{DCA84440-B349-4456-B37D-C0EF50B2C9FD}">
      <dsp:nvSpPr>
        <dsp:cNvPr id="0" name=""/>
        <dsp:cNvSpPr/>
      </dsp:nvSpPr>
      <dsp:spPr>
        <a:xfrm>
          <a:off x="306294" y="84479"/>
          <a:ext cx="4218689" cy="856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9456" tIns="0" rIns="15945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Food Chain</a:t>
          </a:r>
        </a:p>
      </dsp:txBody>
      <dsp:txXfrm>
        <a:off x="348084" y="126269"/>
        <a:ext cx="4135109" cy="772500"/>
      </dsp:txXfrm>
    </dsp:sp>
    <dsp:sp modelId="{16F040D1-FE80-4B1A-98EC-DA98CC0D13BF}">
      <dsp:nvSpPr>
        <dsp:cNvPr id="0" name=""/>
        <dsp:cNvSpPr/>
      </dsp:nvSpPr>
      <dsp:spPr>
        <a:xfrm>
          <a:off x="0" y="2124846"/>
          <a:ext cx="6026699" cy="1027687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7739" tIns="604012" rIns="46773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Food Quality &amp; Safety / Access to Healthy Foods</a:t>
          </a:r>
        </a:p>
      </dsp:txBody>
      <dsp:txXfrm>
        <a:off x="0" y="2124846"/>
        <a:ext cx="6026699" cy="1027687"/>
      </dsp:txXfrm>
    </dsp:sp>
    <dsp:sp modelId="{FE625A98-4A7A-4A74-8598-B465E6A91792}">
      <dsp:nvSpPr>
        <dsp:cNvPr id="0" name=""/>
        <dsp:cNvSpPr/>
      </dsp:nvSpPr>
      <dsp:spPr>
        <a:xfrm>
          <a:off x="301334" y="1696806"/>
          <a:ext cx="4218689" cy="856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9456" tIns="0" rIns="15945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Health Factors</a:t>
          </a:r>
        </a:p>
      </dsp:txBody>
      <dsp:txXfrm>
        <a:off x="343124" y="1738596"/>
        <a:ext cx="4135109" cy="772500"/>
      </dsp:txXfrm>
    </dsp:sp>
    <dsp:sp modelId="{4DF13101-86EC-4D5C-A5A8-7A6FF5C52411}">
      <dsp:nvSpPr>
        <dsp:cNvPr id="0" name=""/>
        <dsp:cNvSpPr/>
      </dsp:nvSpPr>
      <dsp:spPr>
        <a:xfrm>
          <a:off x="0" y="3737174"/>
          <a:ext cx="6026699" cy="10048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7739" tIns="604012" rIns="46773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Sustainability / Adaption/ Mitigation / Conservation</a:t>
          </a:r>
        </a:p>
      </dsp:txBody>
      <dsp:txXfrm>
        <a:off x="0" y="3737174"/>
        <a:ext cx="6026699" cy="1004850"/>
      </dsp:txXfrm>
    </dsp:sp>
    <dsp:sp modelId="{94B81916-CD0E-448C-8F40-A5DC91E5F8C9}">
      <dsp:nvSpPr>
        <dsp:cNvPr id="0" name=""/>
        <dsp:cNvSpPr/>
      </dsp:nvSpPr>
      <dsp:spPr>
        <a:xfrm>
          <a:off x="301334" y="3309134"/>
          <a:ext cx="4218689" cy="856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9456" tIns="0" rIns="15945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Ecological Landscape</a:t>
          </a:r>
        </a:p>
      </dsp:txBody>
      <dsp:txXfrm>
        <a:off x="343124" y="3350924"/>
        <a:ext cx="4135109" cy="772500"/>
      </dsp:txXfrm>
    </dsp:sp>
    <dsp:sp modelId="{B5F3A607-ED0F-4433-9583-5C924AA78ABB}">
      <dsp:nvSpPr>
        <dsp:cNvPr id="0" name=""/>
        <dsp:cNvSpPr/>
      </dsp:nvSpPr>
      <dsp:spPr>
        <a:xfrm>
          <a:off x="0" y="5326664"/>
          <a:ext cx="6026699" cy="1027687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7739" tIns="604012" rIns="467739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Food Security / Equity / Rural Prosperity</a:t>
          </a:r>
        </a:p>
      </dsp:txBody>
      <dsp:txXfrm>
        <a:off x="0" y="5326664"/>
        <a:ext cx="6026699" cy="1027687"/>
      </dsp:txXfrm>
    </dsp:sp>
    <dsp:sp modelId="{0165803A-C379-41EB-A915-36E1A9E77DF8}">
      <dsp:nvSpPr>
        <dsp:cNvPr id="0" name=""/>
        <dsp:cNvSpPr/>
      </dsp:nvSpPr>
      <dsp:spPr>
        <a:xfrm>
          <a:off x="301334" y="4898624"/>
          <a:ext cx="4218689" cy="856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9456" tIns="0" rIns="159456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Societal Influences</a:t>
          </a:r>
        </a:p>
      </dsp:txBody>
      <dsp:txXfrm>
        <a:off x="343124" y="4940414"/>
        <a:ext cx="4135109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0C46E-766B-4A1F-BBF0-E304F4166D6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6C26F-7452-4A5E-9595-C7E9E3985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8913" y="358775"/>
            <a:ext cx="3940175" cy="221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79962" y="2968626"/>
            <a:ext cx="4298076" cy="3600450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6C26F-7452-4A5E-9595-C7E9E3985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9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6C26F-7452-4A5E-9595-C7E9E3985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5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FD9E-0548-417A-B2C8-9EC4D87D5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8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FD9E-0548-417A-B2C8-9EC4D87D5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087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FD9E-0548-417A-B2C8-9EC4D87D5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7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5D74-2134-4867-A98E-E2C1169234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2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8763" y="533400"/>
            <a:ext cx="3800475" cy="2138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876549"/>
            <a:ext cx="5920273" cy="6062177"/>
          </a:xfrm>
        </p:spPr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DC91D-C6D1-4BA9-95BB-E1586B3EE6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3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B55C8-5F41-4E2D-BB49-0D0C20BA3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9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5D74-2134-4867-A98E-E2C1169234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25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489FF-0A9B-4A6D-968D-1BA6736D3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68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B55C8-5F41-4E2D-BB49-0D0C20BA3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3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489FF-0A9B-4A6D-968D-1BA6736D3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95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489FF-0A9B-4A6D-968D-1BA6736D3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927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FD9E-0548-417A-B2C8-9EC4D87D51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5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33D1-53E4-4121-A54C-EC52FB3012B6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3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8581-5189-4797-ADCC-41880F053E4F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E423-275E-4D85-9997-58BFE4305D82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3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able, building, cake, photo&#10;&#10;Description automatically generated">
            <a:extLst>
              <a:ext uri="{FF2B5EF4-FFF2-40B4-BE49-F238E27FC236}">
                <a16:creationId xmlns:a16="http://schemas.microsoft.com/office/drawing/2014/main" id="{CE7F94D1-05B3-4F2B-B401-CC6703519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3" y="-220120"/>
            <a:ext cx="12204193" cy="5477920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6C33E0DD-5802-408E-94AC-D41FEB672416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3E8EA1-0769-48D6-A881-9DE8B953347B}"/>
              </a:ext>
            </a:extLst>
          </p:cNvPr>
          <p:cNvGrpSpPr/>
          <p:nvPr userDrawn="1"/>
        </p:nvGrpSpPr>
        <p:grpSpPr>
          <a:xfrm>
            <a:off x="8331200" y="5860020"/>
            <a:ext cx="3608227" cy="812793"/>
            <a:chOff x="12511188" y="8496300"/>
            <a:chExt cx="5412340" cy="1219189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F1EB440-2444-4F7C-8236-67F0650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154400" y="8496300"/>
              <a:ext cx="1769128" cy="1209240"/>
            </a:xfrm>
            <a:prstGeom prst="rect">
              <a:avLst/>
            </a:prstGeom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78472D1-AA83-4B63-9494-2AAEFCF81CB9}"/>
                </a:ext>
              </a:extLst>
            </p:cNvPr>
            <p:cNvSpPr txBox="1"/>
            <p:nvPr/>
          </p:nvSpPr>
          <p:spPr>
            <a:xfrm>
              <a:off x="12511188" y="8496300"/>
              <a:ext cx="3414088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UNITED STATES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DEPARTMENT OF </a:t>
              </a:r>
            </a:p>
            <a:p>
              <a:pPr algn="r">
                <a:lnSpc>
                  <a:spcPts val="800"/>
                </a:lnSpc>
              </a:pPr>
              <a:r>
                <a:rPr lang="en-US" sz="667" spc="113">
                  <a:solidFill>
                    <a:srgbClr val="FFFFFF"/>
                  </a:solidFill>
                  <a:latin typeface="Lato"/>
                </a:rPr>
                <a:t>AGRICULTURE 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DE322513-78E0-4F8C-A7E9-BF0660A8DEC8}"/>
                </a:ext>
              </a:extLst>
            </p:cNvPr>
            <p:cNvSpPr txBox="1"/>
            <p:nvPr/>
          </p:nvSpPr>
          <p:spPr>
            <a:xfrm>
              <a:off x="14478001" y="9263153"/>
              <a:ext cx="1447276" cy="452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RESEARCH, 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EDUCATION, </a:t>
              </a:r>
            </a:p>
            <a:p>
              <a:pPr algn="r">
                <a:lnSpc>
                  <a:spcPts val="799"/>
                </a:lnSpc>
              </a:pPr>
              <a:r>
                <a:rPr lang="en-US" sz="666" spc="113">
                  <a:solidFill>
                    <a:srgbClr val="FFFFFF"/>
                  </a:solidFill>
                  <a:latin typeface="Lato"/>
                </a:rPr>
                <a:t>AND ECONOMICS </a:t>
              </a:r>
            </a:p>
          </p:txBody>
        </p:sp>
      </p:grp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683368D-3C26-4C2F-AB0E-4FB830B2BC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664200"/>
            <a:ext cx="9347200" cy="811573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6E373-B5D0-4E60-B981-68C31884EFFA}"/>
              </a:ext>
            </a:extLst>
          </p:cNvPr>
          <p:cNvSpPr/>
          <p:nvPr userDrawn="1"/>
        </p:nvSpPr>
        <p:spPr>
          <a:xfrm>
            <a:off x="152400" y="6371253"/>
            <a:ext cx="2867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1000">
                <a:solidFill>
                  <a:schemeClr val="bg1"/>
                </a:solidFill>
                <a:latin typeface="Aileron Heavy Bold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l">
              <a:lnSpc>
                <a:spcPts val="1194"/>
              </a:lnSpc>
            </a:pPr>
            <a:r>
              <a:rPr lang="en-US" sz="10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l">
              <a:lnSpc>
                <a:spcPts val="1194"/>
              </a:lnSpc>
            </a:pPr>
            <a:endParaRPr lang="en-US" sz="1000">
              <a:solidFill>
                <a:schemeClr val="bg1"/>
              </a:solidFill>
              <a:latin typeface="Aileron Heavy Bold"/>
            </a:endParaRPr>
          </a:p>
          <a:p>
            <a:pPr algn="l">
              <a:lnSpc>
                <a:spcPts val="1194"/>
              </a:lnSpc>
            </a:pPr>
            <a:r>
              <a:rPr lang="en-US" sz="1000">
                <a:solidFill>
                  <a:schemeClr val="bg1"/>
                </a:solidFill>
                <a:latin typeface="Aileron Heavy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53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54A1BE-1631-485D-B1E8-13D5506AC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3600" y="0"/>
            <a:ext cx="3810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098A7D-5340-408F-B5C2-9FF7897AA8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717800"/>
            <a:ext cx="406400" cy="3556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426C0FF-2097-4B60-B1A9-035ACC293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3875" y="1346200"/>
            <a:ext cx="5724524" cy="551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8836144-52F8-4CA3-9907-89C21AD13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75" y="228600"/>
            <a:ext cx="5724525" cy="8128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A3B31C9-637A-4607-B691-B40DA154BC4D}"/>
              </a:ext>
            </a:extLst>
          </p:cNvPr>
          <p:cNvSpPr txBox="1"/>
          <p:nvPr userDrawn="1"/>
        </p:nvSpPr>
        <p:spPr>
          <a:xfrm>
            <a:off x="10566400" y="64792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3" name="Picture 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FC2248C-8DC2-461F-BFC4-BD46999DF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851" y="6479231"/>
            <a:ext cx="439397" cy="3003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6392B1-5D23-4CC8-BE73-5B80F375D1A8}"/>
              </a:ext>
            </a:extLst>
          </p:cNvPr>
          <p:cNvSpPr/>
          <p:nvPr userDrawn="1"/>
        </p:nvSpPr>
        <p:spPr>
          <a:xfrm>
            <a:off x="47337" y="6479231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1200">
                <a:solidFill>
                  <a:srgbClr val="5D7963"/>
                </a:solidFill>
                <a:latin typeface="+mn-lt"/>
              </a:rPr>
              <a:t>USDA Science </a:t>
            </a:r>
          </a:p>
          <a:p>
            <a:pPr algn="l">
              <a:lnSpc>
                <a:spcPts val="1194"/>
              </a:lnSpc>
            </a:pPr>
            <a:r>
              <a:rPr lang="en-US" sz="1200">
                <a:solidFill>
                  <a:srgbClr val="5D7963"/>
                </a:solidFill>
                <a:latin typeface="+mn-lt"/>
              </a:rPr>
              <a:t>“Cultivating Scientific Innovation”  </a:t>
            </a:r>
          </a:p>
          <a:p>
            <a:pPr algn="l">
              <a:lnSpc>
                <a:spcPts val="1194"/>
              </a:lnSpc>
            </a:pPr>
            <a:endParaRPr lang="en-US" sz="1200">
              <a:solidFill>
                <a:srgbClr val="5D7963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7652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7628D06B-370E-477D-B4E0-2554B513271E}"/>
              </a:ext>
            </a:extLst>
          </p:cNvPr>
          <p:cNvSpPr/>
          <p:nvPr userDrawn="1"/>
        </p:nvSpPr>
        <p:spPr>
          <a:xfrm>
            <a:off x="-1452" y="5468408"/>
            <a:ext cx="12193451" cy="1488011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FB3DB5AA-5D85-4FD8-BCD6-908023F29398}"/>
              </a:ext>
            </a:extLst>
          </p:cNvPr>
          <p:cNvSpPr/>
          <p:nvPr/>
        </p:nvSpPr>
        <p:spPr>
          <a:xfrm>
            <a:off x="0" y="-14663"/>
            <a:ext cx="1244600" cy="140384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05566A3-0E36-42EB-A501-B01B2C3804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52" y="1389177"/>
            <a:ext cx="6351452" cy="3980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16C176-7F12-413C-8144-885446C8E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8800" y="1389593"/>
            <a:ext cx="4775200" cy="39803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AD76160-4F27-49C3-BF71-3BC6A26EA7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4984" y="421835"/>
            <a:ext cx="10039016" cy="705283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B904F2D-5020-4654-BBC3-7C79328F6647}"/>
              </a:ext>
            </a:extLst>
          </p:cNvPr>
          <p:cNvSpPr txBox="1"/>
          <p:nvPr userDrawn="1"/>
        </p:nvSpPr>
        <p:spPr>
          <a:xfrm>
            <a:off x="10641392" y="6467210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RESEARCH,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EDUCATION,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AND ECONOMICS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2B436F5-49B3-44E1-9C4F-E54BA9A73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000" y="6467209"/>
            <a:ext cx="415728" cy="284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56D8CC-59D2-42A7-A572-3F81B428DD83}"/>
              </a:ext>
            </a:extLst>
          </p:cNvPr>
          <p:cNvSpPr/>
          <p:nvPr userDrawn="1"/>
        </p:nvSpPr>
        <p:spPr>
          <a:xfrm>
            <a:off x="64563" y="6485053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l">
              <a:lnSpc>
                <a:spcPts val="1194"/>
              </a:lnSpc>
            </a:pPr>
            <a:endParaRPr lang="en-US" sz="1200">
              <a:solidFill>
                <a:schemeClr val="bg1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26752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>
            <a:extLst>
              <a:ext uri="{FF2B5EF4-FFF2-40B4-BE49-F238E27FC236}">
                <a16:creationId xmlns:a16="http://schemas.microsoft.com/office/drawing/2014/main" id="{42A82D1F-6D19-4B22-8464-20C23EF2D060}"/>
              </a:ext>
            </a:extLst>
          </p:cNvPr>
          <p:cNvSpPr/>
          <p:nvPr userDrawn="1"/>
        </p:nvSpPr>
        <p:spPr>
          <a:xfrm>
            <a:off x="9855200" y="4819650"/>
            <a:ext cx="2336801" cy="203835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1795203-3BB7-4821-9D7E-E890F17B31B0}"/>
              </a:ext>
            </a:extLst>
          </p:cNvPr>
          <p:cNvSpPr txBox="1"/>
          <p:nvPr/>
        </p:nvSpPr>
        <p:spPr>
          <a:xfrm>
            <a:off x="4267200" y="1344173"/>
            <a:ext cx="7276712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endParaRPr lang="en-US" sz="2000">
              <a:solidFill>
                <a:srgbClr val="4B4B4B"/>
              </a:solidFill>
              <a:latin typeface="Lato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5DAFD-5D5F-478B-842E-F759A2BF70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95800"/>
            <a:ext cx="9997017" cy="26585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E94E075-18B5-4110-B078-6FD273C95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91259" y="5647259"/>
            <a:ext cx="406400" cy="3556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5D0624A-9192-48F0-BEAE-FBDCDACDC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683895"/>
            <a:ext cx="3835400" cy="28448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13AB1443-FF63-4838-B2E3-029922E89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3876" y="683895"/>
            <a:ext cx="5693783" cy="28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863C65F-DEAB-422F-9B38-C8CF3DBF2300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8DD824E-811B-4C24-BCB4-21F240011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7192B4-2EB3-4232-9357-5CF45737878F}"/>
              </a:ext>
            </a:extLst>
          </p:cNvPr>
          <p:cNvSpPr/>
          <p:nvPr userDrawn="1"/>
        </p:nvSpPr>
        <p:spPr>
          <a:xfrm>
            <a:off x="5994400" y="6487357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r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r">
              <a:lnSpc>
                <a:spcPts val="1194"/>
              </a:lnSpc>
            </a:pPr>
            <a:endParaRPr lang="en-US" sz="1200">
              <a:solidFill>
                <a:schemeClr val="bg1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33058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CEDBC9-D02B-4A7B-A020-685B58F488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9926" y="0"/>
            <a:ext cx="3748617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5919907-1D5C-439A-A670-7D437713E9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39932" y="5348"/>
            <a:ext cx="3952068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2A620EA-C23B-4E55-B4FD-1DF014325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179" y="1807411"/>
            <a:ext cx="3835400" cy="28448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AF557DF-C69A-46A1-A583-745B13377A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179" y="5994400"/>
            <a:ext cx="406400" cy="3556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ACB4609-6D8A-4B82-9656-F3BA85E431AA}"/>
              </a:ext>
            </a:extLst>
          </p:cNvPr>
          <p:cNvSpPr txBox="1"/>
          <p:nvPr userDrawn="1"/>
        </p:nvSpPr>
        <p:spPr>
          <a:xfrm>
            <a:off x="10641392" y="6467210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RESEARCH,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EDUCATION,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chemeClr val="bg1"/>
                </a:solidFill>
                <a:latin typeface="Lato"/>
              </a:rPr>
              <a:t>AND ECONOMICS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216DEE6-2E6E-484A-9B59-584A0C8FA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000" y="6467209"/>
            <a:ext cx="415728" cy="2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extLst>
              <a:ext uri="{FF2B5EF4-FFF2-40B4-BE49-F238E27FC236}">
                <a16:creationId xmlns:a16="http://schemas.microsoft.com/office/drawing/2014/main" id="{65C4E41A-48CA-415E-8C6C-1938D28C044A}"/>
              </a:ext>
            </a:extLst>
          </p:cNvPr>
          <p:cNvSpPr/>
          <p:nvPr userDrawn="1"/>
        </p:nvSpPr>
        <p:spPr>
          <a:xfrm>
            <a:off x="10229513" y="-45681"/>
            <a:ext cx="1961395" cy="1648709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A7F15A7-4CAC-458B-878E-7EFEFE56A8E7}"/>
              </a:ext>
            </a:extLst>
          </p:cNvPr>
          <p:cNvSpPr txBox="1"/>
          <p:nvPr userDrawn="1"/>
        </p:nvSpPr>
        <p:spPr>
          <a:xfrm>
            <a:off x="860184" y="4860997"/>
            <a:ext cx="6621751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lang="en-US" sz="1867">
              <a:solidFill>
                <a:srgbClr val="4B4B4B"/>
              </a:solidFill>
              <a:latin typeface="Lato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EA37551B-CBE7-4405-91E6-98332B4BF16B}"/>
              </a:ext>
            </a:extLst>
          </p:cNvPr>
          <p:cNvSpPr txBox="1"/>
          <p:nvPr userDrawn="1"/>
        </p:nvSpPr>
        <p:spPr>
          <a:xfrm>
            <a:off x="860184" y="7384525"/>
            <a:ext cx="6621751" cy="30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lang="en-US" sz="1867">
              <a:solidFill>
                <a:srgbClr val="4B4B4B"/>
              </a:solidFill>
              <a:latin typeface="Lato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49FBF3-E7F7-42A2-91F9-174FCA987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07010" y="778673"/>
            <a:ext cx="406400" cy="35560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Page 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38224D5F-D5CE-47BF-B886-44E4598A1D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8777" y="1603027"/>
            <a:ext cx="1951871" cy="18314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1A21286-CDEB-45CE-858C-01402A701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28777" y="3444875"/>
            <a:ext cx="1951871" cy="18204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A07C22D-E556-4D6E-AFB9-A06EAFAA15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38302" y="5291622"/>
            <a:ext cx="1955781" cy="15663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6DDF0557-DF19-4D44-BE71-55BF906C29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276740"/>
            <a:ext cx="8686800" cy="183146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4C8A7E-4637-437F-AB3B-AB371AAA6B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125" y="2463800"/>
            <a:ext cx="8686800" cy="57115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4404F0B-6443-4357-9A1F-3B1C7633AD37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F935117-E60B-423C-812D-E4300D914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596B51C6-6EC5-4E8F-B47A-ABC92EB75B70}"/>
              </a:ext>
            </a:extLst>
          </p:cNvPr>
          <p:cNvSpPr/>
          <p:nvPr userDrawn="1"/>
        </p:nvSpPr>
        <p:spPr>
          <a:xfrm>
            <a:off x="0" y="4693940"/>
            <a:ext cx="4052294" cy="216406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AAB8280-45AB-4CF7-9C60-39B5063CF028}"/>
              </a:ext>
            </a:extLst>
          </p:cNvPr>
          <p:cNvSpPr txBox="1">
            <a:spLocks/>
          </p:cNvSpPr>
          <p:nvPr userDrawn="1"/>
        </p:nvSpPr>
        <p:spPr>
          <a:xfrm>
            <a:off x="1066800" y="5891522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Page #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A99333E-4641-4528-81A8-CBA80CB393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2799" y="-20363"/>
            <a:ext cx="37592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473FF52-A861-4235-92F2-7209626C13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32799" y="2201319"/>
            <a:ext cx="3759200" cy="220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2F2B333B-EE7D-48C4-AB69-512EC2AD74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32800" y="4411119"/>
            <a:ext cx="3759200" cy="2446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F0277D6D-341C-4294-BFE8-628B2ABC7A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2294" y="4714869"/>
            <a:ext cx="4380505" cy="21640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0CEA0CA4-A569-4BF5-BA14-CEA38BB53D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32600"/>
            <a:ext cx="7582207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83CE960-C793-4F63-A80A-919CD8B75B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842" y="1148635"/>
            <a:ext cx="3641558" cy="15691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1CBA90C-627F-4079-99A2-FCD1EC0F67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5043" y="2136418"/>
            <a:ext cx="3315007" cy="15691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0A6CAA7-CF61-4560-AA9A-B018E81C82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842" y="2921000"/>
            <a:ext cx="3641558" cy="15691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B6AAA0A-A6CA-4E5C-9ECB-B507B76DBCB3}"/>
              </a:ext>
            </a:extLst>
          </p:cNvPr>
          <p:cNvSpPr txBox="1"/>
          <p:nvPr userDrawn="1"/>
        </p:nvSpPr>
        <p:spPr>
          <a:xfrm>
            <a:off x="10617549" y="6482632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5" name="Picture 1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9C86A31-F3AC-4206-A886-414D482EBB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0" y="6482631"/>
            <a:ext cx="439397" cy="30033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98ED0F-C3E4-499E-852E-60D6197007EE}"/>
              </a:ext>
            </a:extLst>
          </p:cNvPr>
          <p:cNvSpPr/>
          <p:nvPr userDrawn="1"/>
        </p:nvSpPr>
        <p:spPr>
          <a:xfrm>
            <a:off x="64563" y="6485053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l">
              <a:lnSpc>
                <a:spcPts val="1194"/>
              </a:lnSpc>
            </a:pPr>
            <a:endParaRPr lang="en-US" sz="1200">
              <a:solidFill>
                <a:schemeClr val="bg1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16792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>
            <a:extLst>
              <a:ext uri="{FF2B5EF4-FFF2-40B4-BE49-F238E27FC236}">
                <a16:creationId xmlns:a16="http://schemas.microsoft.com/office/drawing/2014/main" id="{26EF71FB-B539-457E-A274-24D3F6E9E067}"/>
              </a:ext>
            </a:extLst>
          </p:cNvPr>
          <p:cNvSpPr/>
          <p:nvPr userDrawn="1"/>
        </p:nvSpPr>
        <p:spPr>
          <a:xfrm>
            <a:off x="10769600" y="-1"/>
            <a:ext cx="1422400" cy="2958673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981244B0-38C5-4C53-8D03-31FC16FEC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999" y="401907"/>
            <a:ext cx="504740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F36ED6-8BCD-4D6B-AE4A-B1915C5B4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0999" y="1092200"/>
            <a:ext cx="3641558" cy="5363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568369-648A-4E36-B9DC-1C3E03BCB0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769600" y="2958673"/>
            <a:ext cx="2679700" cy="3886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9E47939-01C2-4C7A-993F-5E5B3BD049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300009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B960C12-BBA0-466E-8950-6308C69BD7F4}"/>
              </a:ext>
            </a:extLst>
          </p:cNvPr>
          <p:cNvSpPr txBox="1">
            <a:spLocks/>
          </p:cNvSpPr>
          <p:nvPr userDrawn="1"/>
        </p:nvSpPr>
        <p:spPr>
          <a:xfrm>
            <a:off x="11480800" y="476907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Page #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78A095B-2D7D-4CC1-8421-C0AF29087D37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3B67860-2B4C-494D-B709-A6A103BEB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B864-896E-4F8A-82C1-229C30563A1A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54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>
            <a:extLst>
              <a:ext uri="{FF2B5EF4-FFF2-40B4-BE49-F238E27FC236}">
                <a16:creationId xmlns:a16="http://schemas.microsoft.com/office/drawing/2014/main" id="{865DE3A0-343A-4985-A370-BC40452F7DAD}"/>
              </a:ext>
            </a:extLst>
          </p:cNvPr>
          <p:cNvSpPr/>
          <p:nvPr userDrawn="1"/>
        </p:nvSpPr>
        <p:spPr>
          <a:xfrm>
            <a:off x="-4064" y="5217811"/>
            <a:ext cx="4052294" cy="1648709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688F523-6505-421A-B7D6-4D55C3EC87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444" y="375739"/>
            <a:ext cx="504740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9AC3760-CAFD-4BD7-8A8F-53F38EC0F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8" y="1295401"/>
            <a:ext cx="5058097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F9A1A0-6A90-4AC1-8639-2F67827A90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749" y="2532987"/>
            <a:ext cx="3040852" cy="23692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BC51F2B-73B9-4FE5-B6CB-2A1A5C77C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7470" y="5050043"/>
            <a:ext cx="4808130" cy="15408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DB6379D-9A97-4C00-948E-8CCFFF77DD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48230" y="2532988"/>
            <a:ext cx="2615505" cy="43335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598B52-B5BC-419A-B346-8D34B2B3BC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63734" y="0"/>
            <a:ext cx="5528266" cy="4749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54E1DAF6-9319-4471-9FCC-49420C7C0D92}"/>
              </a:ext>
            </a:extLst>
          </p:cNvPr>
          <p:cNvSpPr txBox="1">
            <a:spLocks/>
          </p:cNvSpPr>
          <p:nvPr userDrawn="1"/>
        </p:nvSpPr>
        <p:spPr>
          <a:xfrm>
            <a:off x="1028999" y="6042165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Page #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8E03BA0-B39F-4C58-A9B4-2E2740546BCE}"/>
              </a:ext>
            </a:extLst>
          </p:cNvPr>
          <p:cNvSpPr txBox="1"/>
          <p:nvPr userDrawn="1"/>
        </p:nvSpPr>
        <p:spPr>
          <a:xfrm>
            <a:off x="10617549" y="6482632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r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FA1F165-B629-4154-AD0A-C4ADAA25D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0" y="6482631"/>
            <a:ext cx="439397" cy="3003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00D69E-27D7-4E9C-BE02-0296F5C510AF}"/>
              </a:ext>
            </a:extLst>
          </p:cNvPr>
          <p:cNvSpPr/>
          <p:nvPr userDrawn="1"/>
        </p:nvSpPr>
        <p:spPr>
          <a:xfrm>
            <a:off x="64563" y="6485053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l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l">
              <a:lnSpc>
                <a:spcPts val="1194"/>
              </a:lnSpc>
            </a:pPr>
            <a:endParaRPr lang="en-US" sz="1200">
              <a:solidFill>
                <a:schemeClr val="bg1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14082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extLst>
              <a:ext uri="{FF2B5EF4-FFF2-40B4-BE49-F238E27FC236}">
                <a16:creationId xmlns:a16="http://schemas.microsoft.com/office/drawing/2014/main" id="{EC82F592-917B-4B5E-A92F-E246743F76B1}"/>
              </a:ext>
            </a:extLst>
          </p:cNvPr>
          <p:cNvSpPr/>
          <p:nvPr userDrawn="1"/>
        </p:nvSpPr>
        <p:spPr>
          <a:xfrm>
            <a:off x="8229600" y="5209291"/>
            <a:ext cx="3962400" cy="1648709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CF54B205-539E-4D64-8DD3-C35576470E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279400"/>
            <a:ext cx="7823200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555FC586-6EB3-41AC-A700-E56CA97503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4401" y="1013326"/>
            <a:ext cx="3403600" cy="38888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33152B5-5EE8-443A-B57F-457B340FF1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90600"/>
            <a:ext cx="8229600" cy="5867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5CF3888-AEB7-41CB-9285-4DEEA56E13CE}"/>
              </a:ext>
            </a:extLst>
          </p:cNvPr>
          <p:cNvSpPr txBox="1">
            <a:spLocks/>
          </p:cNvSpPr>
          <p:nvPr userDrawn="1"/>
        </p:nvSpPr>
        <p:spPr>
          <a:xfrm>
            <a:off x="9093200" y="6033645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09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DC7C273-69C3-41F7-B37A-F71FDAC48A0C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749EC65-D653-4F7E-B0E1-0BB2C597A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F61001-FD29-4E82-9AAF-3B97B6A8263E}"/>
              </a:ext>
            </a:extLst>
          </p:cNvPr>
          <p:cNvSpPr/>
          <p:nvPr userDrawn="1"/>
        </p:nvSpPr>
        <p:spPr>
          <a:xfrm>
            <a:off x="5994400" y="6474531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USDA Science </a:t>
            </a:r>
          </a:p>
          <a:p>
            <a:pPr algn="r">
              <a:lnSpc>
                <a:spcPts val="1194"/>
              </a:lnSpc>
            </a:pPr>
            <a:r>
              <a:rPr lang="en-US" sz="1200">
                <a:solidFill>
                  <a:schemeClr val="bg1"/>
                </a:solidFill>
                <a:latin typeface="+mn-lt"/>
              </a:rPr>
              <a:t>“Cultivating Scientific Innovation”  </a:t>
            </a:r>
          </a:p>
          <a:p>
            <a:pPr algn="r">
              <a:lnSpc>
                <a:spcPts val="1194"/>
              </a:lnSpc>
            </a:pPr>
            <a:endParaRPr lang="en-US" sz="1200">
              <a:solidFill>
                <a:schemeClr val="bg1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15542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AAB3B4D-248B-416E-952F-C440DFE131B0}"/>
              </a:ext>
            </a:extLst>
          </p:cNvPr>
          <p:cNvSpPr/>
          <p:nvPr userDrawn="1"/>
        </p:nvSpPr>
        <p:spPr>
          <a:xfrm>
            <a:off x="0" y="-66675"/>
            <a:ext cx="1604109" cy="1351085"/>
          </a:xfrm>
          <a:prstGeom prst="rect">
            <a:avLst/>
          </a:prstGeom>
          <a:solidFill>
            <a:srgbClr val="5D7963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0A43D8D-181E-4DD2-9EF9-2BA85B879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95471" y="485000"/>
            <a:ext cx="520459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93DDCE-FF65-434B-BD22-6D9CFC4CD7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95470" y="1600200"/>
            <a:ext cx="5204591" cy="4876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68F06C2-2C5D-4578-B32C-0B251B072C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24800" y="0"/>
            <a:ext cx="3048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68B413F-A454-4AB9-BD20-D2131F80CABF}"/>
              </a:ext>
            </a:extLst>
          </p:cNvPr>
          <p:cNvSpPr txBox="1">
            <a:spLocks/>
          </p:cNvSpPr>
          <p:nvPr userDrawn="1"/>
        </p:nvSpPr>
        <p:spPr>
          <a:xfrm>
            <a:off x="585719" y="560000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8D30227-0758-4DD6-91E6-6F3B278FBDA8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E3C3F93-306F-4457-A24A-89EB9C9BDC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>
            <a:extLst>
              <a:ext uri="{FF2B5EF4-FFF2-40B4-BE49-F238E27FC236}">
                <a16:creationId xmlns:a16="http://schemas.microsoft.com/office/drawing/2014/main" id="{75F84959-4BFF-41F1-BD25-E1CF022A9AE0}"/>
              </a:ext>
            </a:extLst>
          </p:cNvPr>
          <p:cNvSpPr/>
          <p:nvPr userDrawn="1"/>
        </p:nvSpPr>
        <p:spPr>
          <a:xfrm>
            <a:off x="-14593" y="0"/>
            <a:ext cx="1549400" cy="3439533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17708F1-F8B9-49FE-93A4-1CB1F43A9F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0713" y="4833665"/>
            <a:ext cx="520459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58D454-C448-492A-A619-9998160E95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0808" y="1"/>
            <a:ext cx="5041193" cy="34395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2558525-9F3E-4EBE-A3F9-6FDDA192C9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49401" y="1"/>
            <a:ext cx="5601407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9E97A86-16C2-4944-9A9D-F710ACABDC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50808" y="3439533"/>
            <a:ext cx="5041193" cy="3418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1E9397-1097-4AC1-BBCF-A0DBB5B75B16}"/>
              </a:ext>
            </a:extLst>
          </p:cNvPr>
          <p:cNvSpPr txBox="1">
            <a:spLocks/>
          </p:cNvSpPr>
          <p:nvPr userDrawn="1"/>
        </p:nvSpPr>
        <p:spPr>
          <a:xfrm>
            <a:off x="787513" y="584200"/>
            <a:ext cx="406400" cy="355600"/>
          </a:xfrm>
          <a:prstGeom prst="rect">
            <a:avLst/>
          </a:prstGeom>
        </p:spPr>
        <p:txBody>
          <a:bodyPr vert="horz" wrap="none" lIns="60960" tIns="30480" rIns="60960" bIns="30480" rtlCol="0" anchor="ctr"/>
          <a:lstStyle>
            <a:defPPr>
              <a:defRPr lang="en-US"/>
            </a:defPPr>
            <a:lvl1pPr marL="0" indent="0" algn="r" defTabSz="914400" rtl="0" eaLnBrk="1" latinLnBrk="0" hangingPunct="1">
              <a:buNone/>
              <a:defRPr sz="2400" kern="1200" baseline="0">
                <a:solidFill>
                  <a:schemeClr val="bg1"/>
                </a:solidFill>
                <a:latin typeface="League Spartan" panose="020B060402020202020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Page #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49F98AF-7CBF-4E29-A17B-5D213EC71D7C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4" name="Picture 1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A5CE573-D4D1-4597-934B-CA413839D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>
            <a:extLst>
              <a:ext uri="{FF2B5EF4-FFF2-40B4-BE49-F238E27FC236}">
                <a16:creationId xmlns:a16="http://schemas.microsoft.com/office/drawing/2014/main" id="{13465511-8852-4224-BAAA-4328DCD8FDEC}"/>
              </a:ext>
            </a:extLst>
          </p:cNvPr>
          <p:cNvSpPr/>
          <p:nvPr userDrawn="1"/>
        </p:nvSpPr>
        <p:spPr>
          <a:xfrm>
            <a:off x="10704341" y="0"/>
            <a:ext cx="1498600" cy="1403840"/>
          </a:xfrm>
          <a:prstGeom prst="rect">
            <a:avLst/>
          </a:prstGeom>
          <a:solidFill>
            <a:srgbClr val="5D7963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E58DB-9B15-4EF5-9D6A-BF87E604A2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7" y="701920"/>
            <a:ext cx="5486400" cy="685800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97920E4-9B03-43A2-BCDD-895B8857DA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581270"/>
            <a:ext cx="5204591" cy="5056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257BCA3-973E-461E-939D-203D86DFB0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1" y="2209800"/>
            <a:ext cx="4317999" cy="4876800"/>
          </a:xfrm>
          <a:prstGeom prst="rect">
            <a:avLst/>
          </a:prstGeom>
        </p:spPr>
        <p:txBody>
          <a:bodyPr/>
          <a:lstStyle>
            <a:lvl1pPr marL="228611" marR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133">
                <a:solidFill>
                  <a:srgbClr val="4B4B4B"/>
                </a:solidFill>
                <a:latin typeface="League Spartan"/>
              </a:rPr>
              <a:t>@</a:t>
            </a:r>
            <a:r>
              <a:rPr lang="en-US" sz="2133" err="1">
                <a:solidFill>
                  <a:srgbClr val="4B4B4B"/>
                </a:solidFill>
                <a:latin typeface="League Spartan"/>
              </a:rPr>
              <a:t>USDAScience</a:t>
            </a:r>
            <a:endParaRPr lang="en-US" sz="2133">
              <a:solidFill>
                <a:srgbClr val="4B4B4B"/>
              </a:solidFill>
              <a:latin typeface="League Spartan"/>
            </a:endParaRPr>
          </a:p>
          <a:p>
            <a:pPr lvl="0"/>
            <a:endParaRPr lang="en-US"/>
          </a:p>
          <a:p>
            <a:pPr lvl="1"/>
            <a:endParaRPr lang="en-US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374D67-8C5A-4D67-B56D-840BDD95FCFA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7454183-2E85-426E-BCBC-3EF040B97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EC6EE8-0772-4EAB-BBFC-93D633FF2692}"/>
              </a:ext>
            </a:extLst>
          </p:cNvPr>
          <p:cNvSpPr/>
          <p:nvPr userDrawn="1"/>
        </p:nvSpPr>
        <p:spPr>
          <a:xfrm>
            <a:off x="6003925" y="6474531"/>
            <a:ext cx="6096000" cy="5561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194"/>
              </a:lnSpc>
            </a:pPr>
            <a:r>
              <a:rPr lang="en-US" sz="1200">
                <a:solidFill>
                  <a:srgbClr val="5D7963"/>
                </a:solidFill>
                <a:latin typeface="+mn-lt"/>
              </a:rPr>
              <a:t>USDA Science </a:t>
            </a:r>
          </a:p>
          <a:p>
            <a:pPr algn="r">
              <a:lnSpc>
                <a:spcPts val="1194"/>
              </a:lnSpc>
            </a:pPr>
            <a:r>
              <a:rPr lang="en-US" sz="1200">
                <a:solidFill>
                  <a:srgbClr val="5D7963"/>
                </a:solidFill>
                <a:latin typeface="+mn-lt"/>
              </a:rPr>
              <a:t>“Cultivating Scientific Innovation”  </a:t>
            </a:r>
          </a:p>
          <a:p>
            <a:pPr algn="r">
              <a:lnSpc>
                <a:spcPts val="1194"/>
              </a:lnSpc>
            </a:pPr>
            <a:endParaRPr lang="en-US" sz="1200">
              <a:solidFill>
                <a:srgbClr val="5D7963"/>
              </a:solidFill>
              <a:latin typeface="Aileron Heavy Bold"/>
            </a:endParaRPr>
          </a:p>
        </p:txBody>
      </p:sp>
    </p:spTree>
    <p:extLst>
      <p:ext uri="{BB962C8B-B14F-4D97-AF65-F5344CB8AC3E}">
        <p14:creationId xmlns:p14="http://schemas.microsoft.com/office/powerpoint/2010/main" val="38795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A049-E601-4388-8234-907972CA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0BCE306-BF7C-4040-83AC-290B2EA62527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5" name="Picture 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533910D-7068-4BC7-A2C6-A9D29BB8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AFC7-FCDD-4E42-8DE5-B0C5D2B2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670695-943C-4F9C-AF92-3D1B6C1D6501}"/>
              </a:ext>
            </a:extLst>
          </p:cNvPr>
          <p:cNvSpPr txBox="1"/>
          <p:nvPr userDrawn="1"/>
        </p:nvSpPr>
        <p:spPr>
          <a:xfrm>
            <a:off x="585719" y="6474531"/>
            <a:ext cx="964851" cy="30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RESEARCH,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EDUCATION, </a:t>
            </a:r>
          </a:p>
          <a:p>
            <a:pPr algn="l">
              <a:lnSpc>
                <a:spcPts val="799"/>
              </a:lnSpc>
            </a:pPr>
            <a:r>
              <a:rPr lang="en-US" sz="666" spc="113">
                <a:solidFill>
                  <a:srgbClr val="5D7963"/>
                </a:solidFill>
                <a:latin typeface="Lato"/>
              </a:rPr>
              <a:t>AND ECONOMICS </a:t>
            </a:r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FA580-C105-40EC-8588-366E1922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477001"/>
            <a:ext cx="399452" cy="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CD69-2307-49A1-B842-81539C00ACE0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13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>
            <a:extLst>
              <a:ext uri="{FF2B5EF4-FFF2-40B4-BE49-F238E27FC236}">
                <a16:creationId xmlns:a16="http://schemas.microsoft.com/office/drawing/2014/main" id="{3E1AC00F-1DA5-4B4B-B699-81EF6ADB1455}"/>
              </a:ext>
            </a:extLst>
          </p:cNvPr>
          <p:cNvSpPr/>
          <p:nvPr userDrawn="1"/>
        </p:nvSpPr>
        <p:spPr>
          <a:xfrm>
            <a:off x="0" y="5562600"/>
            <a:ext cx="12192000" cy="1397000"/>
          </a:xfrm>
          <a:prstGeom prst="rect">
            <a:avLst/>
          </a:prstGeom>
          <a:solidFill>
            <a:srgbClr val="5D7963"/>
          </a:solidFill>
        </p:spPr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CEDBC9-D02B-4A7B-A020-685B58F488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9926" y="0"/>
            <a:ext cx="3748617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5919907-1D5C-439A-A670-7D437713E9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39932" y="5348"/>
            <a:ext cx="3952068" cy="5498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62A620EA-C23B-4E55-B4FD-1DF014325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179" y="1807411"/>
            <a:ext cx="3835400" cy="2844800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65000"/>
                    <a:lumOff val="35000"/>
                  </a:schemeClr>
                </a:solidFill>
                <a:latin typeface="League Spartan" panose="020B0604020202020204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216DEE6-2E6E-484A-9B59-584A0C8FA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000" y="6467209"/>
            <a:ext cx="415728" cy="2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28B4-A918-4087-964D-5298E02FD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FF039-D4B5-4ED8-BEC7-C2B8A83D8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20A27-66B8-4527-BD35-1CECACF3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E9691-D2F1-4958-AAAD-416637A8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129A4-7A3B-49D0-A1A0-C6CA3F24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2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A285-F8DB-4AF2-B3DA-5DF66B3795CB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84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AEE9-394B-4EA3-B2BC-06DE0803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1565-D858-4CC3-B531-6F15946C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B36FC-28E8-40F0-95B7-D4D9E928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0D98-D9AC-4E36-9BD1-163086C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78031-AF21-4E50-A2AC-789C4D78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99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F6A6-9FDF-4106-B2FD-BB6B385A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EF6DB-72CF-489E-A8B1-E049F7A47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FAB3F-DDB9-449A-A5BF-8C77B3EC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F44A-F755-4922-B93D-1898F8D0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0883A-78C2-426F-BE5F-4B7316F4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81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5A64-FB26-42F0-816A-DCBFF247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15ED-4ECE-4E4F-BAA6-EC1B2C160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77AD7-0123-4071-8F0F-E1626EFA6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97F38-B999-4CCF-81F2-40B789A4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2A7E7-2F81-4C50-9320-A3AFFDDD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EE563-4C76-40A4-A05B-DDAEC129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7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A504-4A14-4A8A-87CE-5A3511CB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115AC-075D-4502-AF07-6A9738E57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3A516-04B6-45DA-9CA9-D3E4606D9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122F8-6789-4E0D-A891-CF7DA97F8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FA14-7167-453A-AE2A-7ED053E7A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40BEE2-983F-4BFA-92EC-DF44C413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2096B-82AA-465D-9D78-A149A7F1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394A4-D9C3-4A1A-AF77-FBBB6E39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73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3A489-9601-4496-8ED1-538B8039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D76E4-6FAE-451E-91E4-91300FDD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542F7-34F2-4027-86B9-45B3C214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AB286-08B3-4345-BBC8-C0E708C6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0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CEE9E5-A92E-44D7-8A45-89FF67F7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511B-B045-4EEF-86F4-B52D3A61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F8555-8AA5-40CD-80CF-A8EAE632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47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2D90-9879-43E8-B48F-D38B7C58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D1D7-8267-4C63-92ED-0A44E5FCF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57A13-5311-4686-B196-F6643A8D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D16AD-4FA2-422A-B559-19F0A688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615A-9F06-4ECC-B56E-DB457433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C8878-7FF8-47DC-996D-03361D16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78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92F31-2614-47FD-AE3B-17FE5166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188D50-54D3-496C-AF7A-61A4C2533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E2E00-840A-4D44-8D34-9D65A3B6D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3F82F-3169-49A3-BD14-76737288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8FDDF-1660-4688-83D7-866AB493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44C5B-E24F-4C08-B361-030174B5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3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0640-6D7C-475D-A33A-E4ADB377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C2D7-9C05-41C0-8082-34445D568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2A679-5C8B-4B5A-A9AC-66ECE328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C2F59-0023-4439-9526-B0C6803A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22C3B-CB3D-4639-9A99-D5E2372D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95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0B6A1-78EA-4C47-8D22-8F0AF6542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F8EAD-B92A-4095-9BC6-4ECBD28D8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14CD-F93C-44C2-8AF8-E39AEE93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51421-0D7E-4C52-8EBF-DE4289D5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E14AE-6B14-4CBC-8CE2-64ED151D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6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F9F0-03C0-4401-8097-0FE2D6CD184E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27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1909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7059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03859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03859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535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616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6163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922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184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981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71754-A3E0-407F-B6C4-7372D273F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A1982-F21A-431F-8453-60D2504E8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BFCE1-2DBB-4B34-8A92-2D068747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A5AE-317C-425C-8AAA-0090AB6E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84A8-5934-4543-AAE1-5B7F80D8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06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F3A78-5248-4CC2-A495-5C39960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A2DF9-E82A-48EC-9349-23B95E37B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5FB3C-A5BB-46AB-A9E3-FDED0137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3FC57-E299-4E94-9754-239ABFF9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739AD-FFFC-4F01-9059-29529B68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91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548C-72BE-4099-8733-F03D5900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043BF-335D-4D29-85FD-5E79B917C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5A5AF-BDAC-4D5D-AED5-99245F29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F46A-0558-459C-B528-7B1DCB67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603-8132-4BF1-A92B-3E11E03A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46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2551-35C9-4EBB-B7B9-085CAC5D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9E2C9-9572-4BE4-8B02-437FE8E7C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1F4A2-64F4-443F-A07A-857C560A5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F765C-2272-4C02-AA64-9EC37C38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AEDB3-4FD2-4D17-935C-57F789FA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7C028-C958-433B-8C3F-94430B3D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1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609D-73D0-46FA-AF1C-EF1E5162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DE376-CD3D-4348-90AE-994CE5D5C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7265F-E66B-43F6-8D33-49BD4515F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D4643-7DD2-4702-95E5-B693812BE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5FB72-B4AF-45A3-AFAA-365BBE44C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ABBBA-B79A-46CE-A3F1-C7E7CA10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1AF5C-E623-48C4-861E-20D28F0F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370830-46E5-4D3D-998E-9C8F4338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2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D72-6AB8-4C84-821C-8E47DFC7239F}" type="datetime1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8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7353-0605-42A3-97E5-BF43F8683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B484B-2B6A-4FBC-A907-82439BD9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6758D-213E-4050-84DF-9F84AFE8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E0FF8-5D2D-46B9-9C81-82C9ABF3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551AE-FD2C-423D-92CA-5E9D6409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F0E2A-B5CC-464D-86B3-6E169A43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B7AA3-FCE6-4444-8EAE-E10DAC14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11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94A4-365A-4B8A-9C5F-7BDF1C8B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47877-5475-4A7F-9127-DE3CC4EC7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CD649-384A-4505-885B-809418602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21A98-4BBB-4EBC-A88C-671C426D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C65A9-D837-4F59-9BFA-0B12F14E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9C76C-8F00-4B24-AD06-582DADCC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205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3B6A-8029-46C8-9A43-980B8F91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669BE-3291-4D03-BAA6-E2692FC56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F7F5F-8275-40FB-827F-077032B56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5DF56-4A36-4299-B94B-3DA42434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8C239-BDA5-48D9-B7B1-20F1216B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002E5-401C-446D-9C21-50B208DB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72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A842-6B46-404F-9D33-D43DD999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85F08-3808-4596-98A9-56920F710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B4AAC-6F82-4283-8377-36A95EDD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339C-B095-4416-956F-26DF9ED4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D0EA-7799-4E4F-990D-E67CF1A7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87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A8934-8BF0-405C-8D8D-B6BA1EA7C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FF358-EEE7-46FC-8F90-C6399E0DC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FEF6-0FD0-43C6-A586-984672C4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FA23-B00A-4526-BEA8-08E3E4AE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A6DA2-AC64-4FC8-9FCE-4DC84177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457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71754-A3E0-407F-B6C4-7372D273F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A1982-F21A-431F-8453-60D2504E8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BFCE1-2DBB-4B34-8A92-2D068747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A5AE-317C-425C-8AAA-0090AB6E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684A8-5934-4543-AAE1-5B7F80D8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8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F3A78-5248-4CC2-A495-5C39960B8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A2DF9-E82A-48EC-9349-23B95E37B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5FB3C-A5BB-46AB-A9E3-FDED0137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3FC57-E299-4E94-9754-239ABFF9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739AD-FFFC-4F01-9059-29529B68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548C-72BE-4099-8733-F03D59006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043BF-335D-4D29-85FD-5E79B917C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5A5AF-BDAC-4D5D-AED5-99245F290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F46A-0558-459C-B528-7B1DCB67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603-8132-4BF1-A92B-3E11E03A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74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2551-35C9-4EBB-B7B9-085CAC5D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9E2C9-9572-4BE4-8B02-437FE8E7C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1F4A2-64F4-443F-A07A-857C560A5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F765C-2272-4C02-AA64-9EC37C38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AEDB3-4FD2-4D17-935C-57F789FA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7C028-C958-433B-8C3F-94430B3D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CD69-2307-49A1-B842-81539C00ACE0}" type="datetime1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61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609D-73D0-46FA-AF1C-EF1E5162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DE376-CD3D-4348-90AE-994CE5D5C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7265F-E66B-43F6-8D33-49BD4515F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D4643-7DD2-4702-95E5-B693812BE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5FB72-B4AF-45A3-AFAA-365BBE44C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ABBBA-B79A-46CE-A3F1-C7E7CA10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1AF5C-E623-48C4-861E-20D28F0F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370830-46E5-4D3D-998E-9C8F4338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0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7353-0605-42A3-97E5-BF43F8683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B484B-2B6A-4FBC-A907-82439BD9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6758D-213E-4050-84DF-9F84AFE8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E0FF8-5D2D-46B9-9C81-82C9ABF3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75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551AE-FD2C-423D-92CA-5E9D6409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F0E2A-B5CC-464D-86B3-6E169A43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B7AA3-FCE6-4444-8EAE-E10DAC14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5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94A4-365A-4B8A-9C5F-7BDF1C8B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47877-5475-4A7F-9127-DE3CC4EC7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CD649-384A-4505-885B-809418602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21A98-4BBB-4EBC-A88C-671C426D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C65A9-D837-4F59-9BFA-0B12F14E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9C76C-8F00-4B24-AD06-582DADCC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0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93B6A-8029-46C8-9A43-980B8F91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669BE-3291-4D03-BAA6-E2692FC56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F7F5F-8275-40FB-827F-077032B56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5DF56-4A36-4299-B94B-3DA42434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8C239-BDA5-48D9-B7B1-20F1216B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002E5-401C-446D-9C21-50B208DBC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75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A842-6B46-404F-9D33-D43DD999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85F08-3808-4596-98A9-56920F710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B4AAC-6F82-4283-8377-36A95EDD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339C-B095-4416-956F-26DF9ED43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D0EA-7799-4E4F-990D-E67CF1A7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88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A8934-8BF0-405C-8D8D-B6BA1EA7C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FF358-EEE7-46FC-8F90-C6399E0DC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FEF6-0FD0-43C6-A586-984672C4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FA23-B00A-4526-BEA8-08E3E4AE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A6DA2-AC64-4FC8-9FCE-4DC84177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5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0ED7F-5ED2-4FB0-856E-6D87FC943162}" type="datetime1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6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15F5-3FD2-4315-8897-84E3DDED7CD5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9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393E-79BA-4C3C-81C5-DD033E248C6A}" type="datetime1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A9D1-988B-47F1-B36F-B328C4C97062}" type="datetime1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F4AC-24EC-4F9C-B1C3-29A87562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85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DE67F-5330-48F7-A118-2F7712E9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82F94-360F-49C2-B9CD-8B390C75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E1221-D09C-4798-81B8-CD183604B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8B2AC-BF04-4C33-9960-036AD52594F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A9133-7250-4935-9B2E-CB8CB8225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C1601-14A5-4154-B902-183154038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D1CB7-25F3-4278-BBB3-D478504D6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789"/>
            <a:ext cx="12192000" cy="1216211"/>
          </a:xfrm>
          <a:prstGeom prst="rect">
            <a:avLst/>
          </a:prstGeom>
        </p:spPr>
      </p:pic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114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82400" y="6400801"/>
            <a:ext cx="609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0BA3FA7-BEB2-4323-A93B-546EB2C33319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7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E7C4C-07E2-42F6-B114-FE1D4633B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E64DC-2F9F-46FF-91A4-FF9AE128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FCDC-2EB1-4F60-8306-06D5E5E0E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266E-F289-4204-8DFE-C268ADA24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FBDA-8F6D-4C09-9BEB-6099ACDEE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9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E7C4C-07E2-42F6-B114-FE1D4633B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E64DC-2F9F-46FF-91A4-FF9AE128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FCDC-2EB1-4F60-8306-06D5E5E0E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4749-29B1-4990-BE41-020B0483000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266E-F289-4204-8DFE-C268ADA24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7FBDA-8F6D-4C09-9BEB-6099ACDEE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005C5-BCAC-4906-A230-84822C55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6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ers.usda.gov/data-training-webinar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hyperlink" Target="http://www.ers.usda.gov/newsroom/trending-topics/racial-and-social-equity-research-resourc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hyperlink" Target="http://www.ers.usda.gov/subscrib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hyperlink" Target="http://www.ers.usda.gov/about-ers/plans-and-accomplishments/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11" Type="http://schemas.openxmlformats.org/officeDocument/2006/relationships/diagramData" Target="../diagrams/data1.xml"/><Relationship Id="rId5" Type="http://schemas.openxmlformats.org/officeDocument/2006/relationships/image" Target="../media/image32.png"/><Relationship Id="rId15" Type="http://schemas.microsoft.com/office/2007/relationships/diagramDrawing" Target="../diagrams/drawing1.xml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7244-8078-1D16-9210-B5B3DE42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assistance in accessing this document, please contact nareee@usda.gov.</a:t>
            </a:r>
          </a:p>
        </p:txBody>
      </p:sp>
    </p:spTree>
    <p:extLst>
      <p:ext uri="{BB962C8B-B14F-4D97-AF65-F5344CB8AC3E}">
        <p14:creationId xmlns:p14="http://schemas.microsoft.com/office/powerpoint/2010/main" val="396458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CCD66-40EB-4D41-848B-4ECB77791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3" y="6450499"/>
            <a:ext cx="2259097" cy="292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14508-C99B-4156-AC23-21BE32A4EE0F}"/>
              </a:ext>
            </a:extLst>
          </p:cNvPr>
          <p:cNvSpPr txBox="1"/>
          <p:nvPr/>
        </p:nvSpPr>
        <p:spPr>
          <a:xfrm>
            <a:off x="4495807" y="682567"/>
            <a:ext cx="6098240" cy="222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Timely research on emerging issues: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 Pandemic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Markets in Russia &amp; Ukraine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Infant Formula Shortage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Food Security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4E59A-DB6B-45E2-AC1B-6FD1F21C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7" y="3245645"/>
            <a:ext cx="3645125" cy="267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C0FBA-8D27-4361-814A-1DB891600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6631" y="3245646"/>
            <a:ext cx="3308166" cy="267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A7346-CD4A-44A0-822E-C06A75FF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2" y="2127778"/>
            <a:ext cx="3867100" cy="262026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Delivering Timely Research on Emerging Issues</a:t>
            </a:r>
          </a:p>
        </p:txBody>
      </p:sp>
    </p:spTree>
    <p:extLst>
      <p:ext uri="{BB962C8B-B14F-4D97-AF65-F5344CB8AC3E}">
        <p14:creationId xmlns:p14="http://schemas.microsoft.com/office/powerpoint/2010/main" val="366548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8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0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B9C20C0-2095-6E93-2E2C-3DC8CF5CB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6603911" y="2465409"/>
            <a:ext cx="5283290" cy="297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7F1DF0-8655-3302-45E2-C87992722D55}"/>
              </a:ext>
            </a:extLst>
          </p:cNvPr>
          <p:cNvSpPr/>
          <p:nvPr/>
        </p:nvSpPr>
        <p:spPr>
          <a:xfrm>
            <a:off x="304800" y="4213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Expanding Data Accessibility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35EF2-B5CD-B373-30B3-D8C4B6A400B5}"/>
              </a:ext>
            </a:extLst>
          </p:cNvPr>
          <p:cNvSpPr txBox="1"/>
          <p:nvPr/>
        </p:nvSpPr>
        <p:spPr>
          <a:xfrm>
            <a:off x="304800" y="1817912"/>
            <a:ext cx="61770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Training Webinars</a:t>
            </a:r>
          </a:p>
          <a:p>
            <a:pPr marL="288925" indent="-288925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 series on ERS data products &amp; how to use them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Price Outlook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 Income &amp; Wealth Statistics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&amp; International Agricultural Productivity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 Spreads from Farm to Consumer 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Access Research Atlas &amp; Food Environment Atlas</a:t>
            </a:r>
          </a:p>
          <a:p>
            <a:pPr marL="741363" lvl="2" indent="-277813" eaLnBrk="0" fontAlgn="base" hangingPunct="0">
              <a:spcBef>
                <a:spcPct val="0"/>
              </a:spcBef>
              <a:spcAft>
                <a:spcPts val="400"/>
              </a:spcAft>
              <a:buFont typeface="Calibri" panose="020F0502020204030204" pitchFamily="34" charset="0"/>
              <a:buChar char="‒"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others &amp; more to come in 2023!</a:t>
            </a: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Application Process for Accessing Restricted Data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effort with the Interagency Council on Statistical Policy to build a standard application process &amp; portal for requesting use of restricted-access data </a:t>
            </a:r>
          </a:p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with the Robert Wood Johnson Foundation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$1.4 million in research grants aimed at improving equitable healthy food access using USDA’s Consumer Food Data System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9F8BD-905D-95A4-6705-B764A9F0F6FF}"/>
              </a:ext>
            </a:extLst>
          </p:cNvPr>
          <p:cNvSpPr txBox="1"/>
          <p:nvPr/>
        </p:nvSpPr>
        <p:spPr>
          <a:xfrm>
            <a:off x="7219395" y="5593625"/>
            <a:ext cx="445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4"/>
              </a:rPr>
              <a:t>www.ers.usda.gov/data-training-webinars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206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7346-CD4A-44A0-822E-C06A75FF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2" y="1935514"/>
            <a:ext cx="3867100" cy="262026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Pursuing DEIA Research &amp;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8515D-3039-DCBB-1AC0-4A6A50CBF980}"/>
              </a:ext>
            </a:extLst>
          </p:cNvPr>
          <p:cNvSpPr txBox="1"/>
          <p:nvPr/>
        </p:nvSpPr>
        <p:spPr>
          <a:xfrm>
            <a:off x="4503807" y="670705"/>
            <a:ext cx="7094886" cy="17030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defTabSz="45722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Racial and Social Equity Research Resources</a:t>
            </a:r>
          </a:p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Agricultural &amp; Applied Economics Association Partnership</a:t>
            </a:r>
          </a:p>
          <a:p>
            <a:pPr marL="342900" indent="-342900" defTabSz="45722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Interagency Technical Working Group on Race &amp; Ethnicity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A7F7A-7BF8-F7DD-D667-B67D9266D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8" t="1434" r="930" b="1"/>
          <a:stretch/>
        </p:blipFill>
        <p:spPr>
          <a:xfrm>
            <a:off x="5099147" y="2746969"/>
            <a:ext cx="6089407" cy="2955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727F3-C9D2-F882-DE3D-19414811B28E}"/>
              </a:ext>
            </a:extLst>
          </p:cNvPr>
          <p:cNvSpPr txBox="1"/>
          <p:nvPr/>
        </p:nvSpPr>
        <p:spPr>
          <a:xfrm>
            <a:off x="6512011" y="5783985"/>
            <a:ext cx="4676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www.ers.usda.gov/newsroom/trending-topics/racial-and-social-equity-research-resources/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D6FA9"/>
              </a:solidFill>
              <a:effectLst/>
              <a:uLnTx/>
              <a:uFillTx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E0FDB6-6429-4BBF-2DEA-12F7B6F3F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3" y="6450499"/>
            <a:ext cx="2259097" cy="2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7346-CD4A-44A0-822E-C06A75FF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2" y="1935514"/>
            <a:ext cx="3867100" cy="262026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Pursuing DEIA Research &amp;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8515D-3039-DCBB-1AC0-4A6A50CBF980}"/>
              </a:ext>
            </a:extLst>
          </p:cNvPr>
          <p:cNvSpPr txBox="1"/>
          <p:nvPr/>
        </p:nvSpPr>
        <p:spPr>
          <a:xfrm>
            <a:off x="4497160" y="670705"/>
            <a:ext cx="7199058" cy="17030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Racial and Social Equity Research Resources</a:t>
            </a:r>
          </a:p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&amp; Applied Economics Association Partnership</a:t>
            </a:r>
          </a:p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Interagency Technical Working Group on Race &amp; Ethnicity Standards</a:t>
            </a:r>
          </a:p>
        </p:txBody>
      </p:sp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7C84C14-EB7E-A588-FB42-A355403B0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5904" r="9334" b="7255"/>
          <a:stretch/>
        </p:blipFill>
        <p:spPr>
          <a:xfrm>
            <a:off x="5554926" y="2857514"/>
            <a:ext cx="5083526" cy="3644519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BCCD66-40EB-4D41-848B-4ECB77791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3" y="6450499"/>
            <a:ext cx="2259097" cy="2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9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7346-CD4A-44A0-822E-C06A75FF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2" y="1935514"/>
            <a:ext cx="3867100" cy="262026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Pursuing DEIA Research &amp;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8515D-3039-DCBB-1AC0-4A6A50CBF980}"/>
              </a:ext>
            </a:extLst>
          </p:cNvPr>
          <p:cNvSpPr txBox="1"/>
          <p:nvPr/>
        </p:nvSpPr>
        <p:spPr>
          <a:xfrm>
            <a:off x="4499597" y="675554"/>
            <a:ext cx="7337083" cy="17030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Racial and Social Equity Research Resources</a:t>
            </a:r>
          </a:p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&amp; Applied Economics Association Partnership</a:t>
            </a:r>
          </a:p>
          <a:p>
            <a:pPr marL="342900" marR="0" lvl="0" indent="-34290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Interagency Technical Working Group on Race &amp; Ethnicity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9EC92-4A15-506A-FB3C-934522C43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4" b="1915"/>
          <a:stretch/>
        </p:blipFill>
        <p:spPr>
          <a:xfrm>
            <a:off x="6078317" y="2585969"/>
            <a:ext cx="4040745" cy="39513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990D9DC-AF81-0AE1-C429-E470D1E7A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3" y="6450499"/>
            <a:ext cx="2259097" cy="2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9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0DC7E-D75E-4F74-97C8-ABC2D9CEA991}"/>
              </a:ext>
            </a:extLst>
          </p:cNvPr>
          <p:cNvSpPr txBox="1"/>
          <p:nvPr/>
        </p:nvSpPr>
        <p:spPr>
          <a:xfrm>
            <a:off x="290905" y="108583"/>
            <a:ext cx="7837951" cy="135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516688" algn="l"/>
              </a:tabLst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Connect with Us to Like and Share our Research and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D788EB-99FF-479E-A139-AFE2A9B9B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7710"/>
            <a:ext cx="12192000" cy="122934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E734924-594D-464B-9B20-17193FC3FCEC}"/>
              </a:ext>
            </a:extLst>
          </p:cNvPr>
          <p:cNvSpPr txBox="1">
            <a:spLocks/>
          </p:cNvSpPr>
          <p:nvPr/>
        </p:nvSpPr>
        <p:spPr>
          <a:xfrm>
            <a:off x="300590" y="3660032"/>
            <a:ext cx="1748511" cy="7988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www.ers.usda.gov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1" name="Picture 12" descr="Twitter Logo | The most famous brands and company logos in the world">
            <a:extLst>
              <a:ext uri="{FF2B5EF4-FFF2-40B4-BE49-F238E27FC236}">
                <a16:creationId xmlns:a16="http://schemas.microsoft.com/office/drawing/2014/main" id="{92564B09-36AE-462F-B852-C5C6F90E6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-3150" r="21719" b="-1965"/>
          <a:stretch/>
        </p:blipFill>
        <p:spPr bwMode="auto">
          <a:xfrm>
            <a:off x="5195383" y="2653669"/>
            <a:ext cx="1104893" cy="115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01AECC51-FA6A-410E-9CF8-49ADBA78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8" y="2726196"/>
            <a:ext cx="1531517" cy="10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B71BCEE-C56A-43B9-A4DF-B4022F08463D}"/>
              </a:ext>
            </a:extLst>
          </p:cNvPr>
          <p:cNvSpPr txBox="1">
            <a:spLocks/>
          </p:cNvSpPr>
          <p:nvPr/>
        </p:nvSpPr>
        <p:spPr>
          <a:xfrm>
            <a:off x="5065427" y="3841247"/>
            <a:ext cx="1364804" cy="4434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@USDA_ERS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29716C8-333B-4650-81C4-1A4C42860C3D}"/>
              </a:ext>
            </a:extLst>
          </p:cNvPr>
          <p:cNvSpPr txBox="1">
            <a:spLocks/>
          </p:cNvSpPr>
          <p:nvPr/>
        </p:nvSpPr>
        <p:spPr>
          <a:xfrm>
            <a:off x="6605389" y="3848150"/>
            <a:ext cx="1918755" cy="7988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linkedin.com/company/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usda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-economic-research-service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4DAEDA-EAA3-4FA7-9207-F0B2BD774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321" y="2726196"/>
            <a:ext cx="1104892" cy="105115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638F8B9-CC1A-4C00-8A75-1540A54C38E1}"/>
              </a:ext>
            </a:extLst>
          </p:cNvPr>
          <p:cNvSpPr txBox="1">
            <a:spLocks/>
          </p:cNvSpPr>
          <p:nvPr/>
        </p:nvSpPr>
        <p:spPr>
          <a:xfrm>
            <a:off x="409088" y="4186475"/>
            <a:ext cx="7296777" cy="1527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Subscribe For Weekly E-mail Notifications: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www.ers.usda.gov/subscribe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2F0A9-9EF3-43FE-8EFC-C322B0F00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038" y="2687517"/>
            <a:ext cx="1834300" cy="115373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EE36EF-FD32-48B6-B973-5DE66B189ACD}"/>
              </a:ext>
            </a:extLst>
          </p:cNvPr>
          <p:cNvSpPr txBox="1">
            <a:spLocks/>
          </p:cNvSpPr>
          <p:nvPr/>
        </p:nvSpPr>
        <p:spPr>
          <a:xfrm>
            <a:off x="2119254" y="3853823"/>
            <a:ext cx="2898236" cy="7988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www.ers.usda.gov/data-products/charts-of-note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9E182-300D-4F0B-B32B-740718391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0921" y="1975386"/>
            <a:ext cx="2677640" cy="347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EB45302-4E74-48E5-9DE7-9438609B1C9E}"/>
              </a:ext>
            </a:extLst>
          </p:cNvPr>
          <p:cNvSpPr txBox="1">
            <a:spLocks/>
          </p:cNvSpPr>
          <p:nvPr/>
        </p:nvSpPr>
        <p:spPr>
          <a:xfrm>
            <a:off x="8479053" y="5579948"/>
            <a:ext cx="3441376" cy="7988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www.ers.usda.gov/about-ers/plans-and-accomplishments/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245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B7DD-6099-4E79-9D7A-7AE0695F7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719" y="1927110"/>
            <a:ext cx="11358562" cy="161051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</a:rPr>
              <a:t>Economic Research Service at a Glance</a:t>
            </a:r>
            <a:br>
              <a:rPr lang="en-US" sz="4400" dirty="0">
                <a:latin typeface="Segoe UI" panose="020B0502040204020203" pitchFamily="34" charset="0"/>
              </a:rPr>
            </a:br>
            <a:endParaRPr lang="en-US" sz="4400" dirty="0">
              <a:latin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55B18-A166-44CD-A64B-8AF2B2F75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8275" y="3105368"/>
            <a:ext cx="9315450" cy="161052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en-US" sz="2000" i="1" dirty="0">
                <a:solidFill>
                  <a:prstClr val="black"/>
                </a:solidFill>
              </a:rPr>
              <a:t>Dr. Spiro Stefanou</a:t>
            </a:r>
          </a:p>
          <a:p>
            <a:pPr lvl="0">
              <a:spcBef>
                <a:spcPts val="600"/>
              </a:spcBef>
            </a:pPr>
            <a:r>
              <a:rPr lang="en-US" sz="2000" i="1" dirty="0">
                <a:solidFill>
                  <a:prstClr val="black"/>
                </a:solidFill>
              </a:rPr>
              <a:t>USDA Economic Research Service Administrator</a:t>
            </a:r>
          </a:p>
          <a:p>
            <a:pPr lvl="0">
              <a:spcBef>
                <a:spcPts val="600"/>
              </a:spcBef>
            </a:pPr>
            <a:r>
              <a:rPr lang="en-US" sz="2000" i="1" dirty="0"/>
              <a:t>NAREEE Advisory Board Meeting</a:t>
            </a:r>
          </a:p>
          <a:p>
            <a:pPr lvl="0">
              <a:spcBef>
                <a:spcPts val="600"/>
              </a:spcBef>
            </a:pPr>
            <a:r>
              <a:rPr lang="en-US" sz="2000" i="1" dirty="0"/>
              <a:t>June 6, 2023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D225C-51E1-4C8C-9C9D-C667808D5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7710"/>
            <a:ext cx="12192000" cy="1229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3A0AF-6B09-4133-9C4D-5AA200736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95" y="195966"/>
            <a:ext cx="3124843" cy="10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D524-E16B-4707-A30E-7CD26F54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10890" b="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 useBgFill="1">
        <p:nvSpPr>
          <p:cNvPr id="28" name="Freeform: Shape 23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BDA43-0930-426A-B030-B3CA4A9B2EB9}"/>
              </a:ext>
            </a:extLst>
          </p:cNvPr>
          <p:cNvSpPr txBox="1"/>
          <p:nvPr/>
        </p:nvSpPr>
        <p:spPr>
          <a:xfrm>
            <a:off x="1141543" y="1337528"/>
            <a:ext cx="4775162" cy="133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Our Mission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E0C18A-B961-4324-A63B-6E40D763C75B}"/>
              </a:ext>
            </a:extLst>
          </p:cNvPr>
          <p:cNvSpPr/>
          <p:nvPr/>
        </p:nvSpPr>
        <p:spPr>
          <a:xfrm>
            <a:off x="1263294" y="2298425"/>
            <a:ext cx="4531659" cy="3109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5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To anticipate trends and emerging issues in agriculture, food, the environment, and rural America and conduct high-quality, </a:t>
            </a:r>
            <a:r>
              <a:rPr kumimoji="0" lang="en-US" sz="245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objective</a:t>
            </a:r>
            <a:r>
              <a:rPr kumimoji="0" lang="en-US" sz="245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50" b="1" i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economic research </a:t>
            </a:r>
            <a:r>
              <a:rPr kumimoji="0" lang="en-US" sz="245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to inform and enhance public and private decision making.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3321F-0AD2-C742-BBD4-5E1B0ABAA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7" y="6333436"/>
            <a:ext cx="2798307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7">
            <a:extLst>
              <a:ext uri="{FF2B5EF4-FFF2-40B4-BE49-F238E27FC236}">
                <a16:creationId xmlns:a16="http://schemas.microsoft.com/office/drawing/2014/main" id="{452DEC84-3166-4E80-B1C7-4B0AA517F34A}"/>
              </a:ext>
            </a:extLst>
          </p:cNvPr>
          <p:cNvSpPr txBox="1"/>
          <p:nvPr/>
        </p:nvSpPr>
        <p:spPr>
          <a:xfrm>
            <a:off x="663951" y="3116788"/>
            <a:ext cx="6157620" cy="16694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one of 13 principal federal statistical agencies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ERS is responsible for ensuring the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quality, objectivity, and transparency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statistical information we provide.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D5A57A-CBF7-4055-98DC-192875C0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7600879" y="2138920"/>
            <a:ext cx="1036759" cy="9071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B31FED-8DC6-419A-88BF-E5F15597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853" y="4918760"/>
            <a:ext cx="1055196" cy="10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D3BC2B-F99F-4311-B540-06F936B2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84" y="4901981"/>
            <a:ext cx="1101918" cy="11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0358C-3096-4551-BA92-CD0DE655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91" y="3468061"/>
            <a:ext cx="1208316" cy="11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D1CDBB-F0DE-40C1-9F07-8BFB9B32D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675" y="2100487"/>
            <a:ext cx="1035374" cy="10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DADBFF-6D47-4BA0-8114-E581628B49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9106695" y="3468250"/>
            <a:ext cx="1035375" cy="10353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18B7E2-FA77-4F23-8125-0802C9CC51C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5000"/>
          </a:blip>
          <a:stretch>
            <a:fillRect/>
          </a:stretch>
        </p:blipFill>
        <p:spPr>
          <a:xfrm>
            <a:off x="10510970" y="920738"/>
            <a:ext cx="983674" cy="7230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E0E875-801C-44C8-ADF0-01112B004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5000"/>
          </a:blip>
          <a:stretch>
            <a:fillRect/>
          </a:stretch>
        </p:blipFill>
        <p:spPr>
          <a:xfrm>
            <a:off x="10513158" y="3461117"/>
            <a:ext cx="994407" cy="1000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7AF91-12DD-47BC-8E7E-986670B71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5000"/>
          </a:blip>
          <a:stretch>
            <a:fillRect/>
          </a:stretch>
        </p:blipFill>
        <p:spPr>
          <a:xfrm>
            <a:off x="9053565" y="2100487"/>
            <a:ext cx="1035374" cy="1035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73134D-CBA9-4A55-BD0B-3AD5B191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07" y="5230746"/>
            <a:ext cx="1335826" cy="50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1160B5-F249-42F3-8D35-EAFA1314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65" y="843081"/>
            <a:ext cx="1041831" cy="105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560D8F-9EE3-4BBC-B52D-D9AF0BF2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70" y="843081"/>
            <a:ext cx="975003" cy="9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127C0F-A886-4BC9-BD50-39C68C89B2FF}"/>
              </a:ext>
            </a:extLst>
          </p:cNvPr>
          <p:cNvCxnSpPr>
            <a:cxnSpLocks/>
          </p:cNvCxnSpPr>
          <p:nvPr/>
        </p:nvCxnSpPr>
        <p:spPr>
          <a:xfrm>
            <a:off x="740766" y="2864740"/>
            <a:ext cx="5954897" cy="12334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116F43B1-1B53-4CE7-9E34-15E668617F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5" y="1763523"/>
            <a:ext cx="5954898" cy="7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red onions, yellow onions, purple potatoes and green tomatillos in crates.">
            <a:extLst>
              <a:ext uri="{FF2B5EF4-FFF2-40B4-BE49-F238E27FC236}">
                <a16:creationId xmlns:a16="http://schemas.microsoft.com/office/drawing/2014/main" id="{3A356123-5546-4BB5-B581-A6193A2F4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54" r="-2" b="1767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Image of cotton harvester in cotton field. ">
            <a:extLst>
              <a:ext uri="{FF2B5EF4-FFF2-40B4-BE49-F238E27FC236}">
                <a16:creationId xmlns:a16="http://schemas.microsoft.com/office/drawing/2014/main" id="{A337B372-097F-4907-8C67-3F52897F8C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6" r="-2" b="254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82CB3-D570-4DDD-8F40-74366A091B62}"/>
              </a:ext>
            </a:extLst>
          </p:cNvPr>
          <p:cNvSpPr txBox="1">
            <a:spLocks/>
          </p:cNvSpPr>
          <p:nvPr/>
        </p:nvSpPr>
        <p:spPr>
          <a:xfrm>
            <a:off x="240691" y="863013"/>
            <a:ext cx="5114544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ERS Research Addresses Several Key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4BD42-FE29-4190-8887-7325DDC5F6BA}"/>
              </a:ext>
            </a:extLst>
          </p:cNvPr>
          <p:cNvSpPr txBox="1">
            <a:spLocks/>
          </p:cNvSpPr>
          <p:nvPr/>
        </p:nvSpPr>
        <p:spPr>
          <a:xfrm>
            <a:off x="325990" y="2465636"/>
            <a:ext cx="6151010" cy="298286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 Income, Labor &amp;   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Risk &amp; Tax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 Infrastructure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 Policy/Foreign Competition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Adoption &amp; Precision Ag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 Economic Prosperity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Healthy, Local, Organic  Foods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Income &amp; Debt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Use, Irrigation, &amp; Resource Conservation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Consumers &amp; Food Assistance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Beginning Farmers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Safety Rules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Bioenergy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CE9CB-8ACF-4646-A4B6-4D8C622FD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21" y="6273625"/>
            <a:ext cx="2798307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7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052F9-C166-4817-8121-4E226FDBE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4" b="15406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B2273B-58AF-4F4A-AE49-9C935A12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009083"/>
            <a:ext cx="3410712" cy="1345997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</a:rPr>
              <a:t>The Path Ahead </a:t>
            </a:r>
            <a:endParaRPr lang="en-US" sz="3600" b="1" cap="none" spc="50" dirty="0">
              <a:ln w="0"/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15548-F30F-49E9-95B4-A2A3E7803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  <a:latin typeface="+mj-lt"/>
              </a:rPr>
              <a:t>A Focus on Interconnected Research</a:t>
            </a:r>
          </a:p>
        </p:txBody>
      </p:sp>
    </p:spTree>
    <p:extLst>
      <p:ext uri="{BB962C8B-B14F-4D97-AF65-F5344CB8AC3E}">
        <p14:creationId xmlns:p14="http://schemas.microsoft.com/office/powerpoint/2010/main" val="1943047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B684-753E-F022-AB0F-A7CCE6C6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79"/>
            <a:ext cx="10515600" cy="1250663"/>
          </a:xfrm>
        </p:spPr>
        <p:txBody>
          <a:bodyPr>
            <a:normAutofit/>
          </a:bodyPr>
          <a:lstStyle/>
          <a:p>
            <a:r>
              <a:rPr lang="en-US" i="1" dirty="0"/>
              <a:t>Food is ______ ?</a:t>
            </a:r>
          </a:p>
        </p:txBody>
      </p:sp>
      <p:pic>
        <p:nvPicPr>
          <p:cNvPr id="6" name="Picture 5" descr="A picture containing text, font, screenshot, design">
            <a:extLst>
              <a:ext uri="{FF2B5EF4-FFF2-40B4-BE49-F238E27FC236}">
                <a16:creationId xmlns:a16="http://schemas.microsoft.com/office/drawing/2014/main" id="{44A1886C-2019-B506-77AE-542A3EC7B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45" y="1291730"/>
            <a:ext cx="7912510" cy="427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883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0FF11F2-6053-45C3-8CB3-72355B85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9942" y="-2948"/>
            <a:ext cx="561425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5726CB-8DAD-414C-AF71-323091F17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556" y="-2948"/>
            <a:ext cx="561425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4698471-75D3-41E1-8E81-2F582D268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2C71843-3042-449B-A2B7-F7272DCE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D17E589-616E-40FE-913A-C753398B3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C17517B-55B3-4E2A-A754-C2B955420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1DE8906-AE71-4CD1-8C04-FA131BE92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6E53D35-5F6D-4E31-B555-309BD7D4BD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-18221" y="-2948"/>
            <a:ext cx="56142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A71D50-51D2-46AA-82B2-194DCE8618A4}"/>
              </a:ext>
            </a:extLst>
          </p:cNvPr>
          <p:cNvSpPr/>
          <p:nvPr/>
        </p:nvSpPr>
        <p:spPr>
          <a:xfrm>
            <a:off x="344362" y="866496"/>
            <a:ext cx="51114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1485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Biome Light" panose="020B0303030204020804" pitchFamily="34" charset="0"/>
              </a:rPr>
              <a:t>The Food Environment: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1485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Biome Light" panose="020B0303030204020804" pitchFamily="34" charset="0"/>
              </a:rPr>
              <a:t>A Prism of Interdependent Systems</a:t>
            </a:r>
            <a:endParaRPr kumimoji="0" lang="en-US" sz="3200" b="0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Biome Light" panose="020B03030302040208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611D324-52C6-4B2F-AE8A-0BB35EA47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1184930"/>
              </p:ext>
            </p:extLst>
          </p:nvPr>
        </p:nvGraphicFramePr>
        <p:xfrm>
          <a:off x="5834178" y="219092"/>
          <a:ext cx="6026699" cy="643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15EB5775-F7E0-40C3-AB8D-3EF189230426}"/>
              </a:ext>
            </a:extLst>
          </p:cNvPr>
          <p:cNvSpPr/>
          <p:nvPr/>
        </p:nvSpPr>
        <p:spPr>
          <a:xfrm>
            <a:off x="5718822" y="264899"/>
            <a:ext cx="6420256" cy="1637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44B4B3-A5E2-4558-8101-FEF4ADAFB05E}"/>
              </a:ext>
            </a:extLst>
          </p:cNvPr>
          <p:cNvSpPr/>
          <p:nvPr/>
        </p:nvSpPr>
        <p:spPr>
          <a:xfrm>
            <a:off x="5690320" y="1849487"/>
            <a:ext cx="6420256" cy="154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8EE2E0-8F6A-46C4-B2E6-4179C71C4E6A}"/>
              </a:ext>
            </a:extLst>
          </p:cNvPr>
          <p:cNvSpPr/>
          <p:nvPr/>
        </p:nvSpPr>
        <p:spPr>
          <a:xfrm>
            <a:off x="5718822" y="5071230"/>
            <a:ext cx="6257409" cy="1627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88C228-BA0D-448E-ADAB-66FE43E739A2}"/>
              </a:ext>
            </a:extLst>
          </p:cNvPr>
          <p:cNvSpPr/>
          <p:nvPr/>
        </p:nvSpPr>
        <p:spPr>
          <a:xfrm>
            <a:off x="3138287" y="3701136"/>
            <a:ext cx="23175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1485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Biome Light" panose="020B0303030204020804" pitchFamily="34" charset="0"/>
              </a:rPr>
              <a:t>ERS Research</a:t>
            </a:r>
            <a:endParaRPr kumimoji="0" lang="en-US" sz="2400" b="0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90D05A-28B3-4AA6-8540-76534222774B}"/>
              </a:ext>
            </a:extLst>
          </p:cNvPr>
          <p:cNvSpPr/>
          <p:nvPr/>
        </p:nvSpPr>
        <p:spPr>
          <a:xfrm rot="21233857">
            <a:off x="2006268" y="5295782"/>
            <a:ext cx="23175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148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Biome Light" panose="020B0303030204020804" pitchFamily="34" charset="0"/>
              </a:rPr>
              <a:t>Environment</a:t>
            </a:r>
            <a:endParaRPr kumimoji="0" lang="en-US" sz="2800" b="0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2054B2-1F80-46BB-A6CB-4B01DF4F8B01}"/>
              </a:ext>
            </a:extLst>
          </p:cNvPr>
          <p:cNvSpPr/>
          <p:nvPr/>
        </p:nvSpPr>
        <p:spPr>
          <a:xfrm rot="1590430">
            <a:off x="488416" y="5145443"/>
            <a:ext cx="23175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148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Biome Light" panose="020B0303030204020804" pitchFamily="34" charset="0"/>
              </a:rPr>
              <a:t>Food</a:t>
            </a:r>
            <a:endParaRPr kumimoji="0" lang="en-US" sz="2800" b="0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Biome Light" panose="020B03030302040208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590742-D24D-40CC-B92B-570F8276E122}"/>
              </a:ext>
            </a:extLst>
          </p:cNvPr>
          <p:cNvSpPr/>
          <p:nvPr/>
        </p:nvSpPr>
        <p:spPr>
          <a:xfrm>
            <a:off x="5690320" y="3529021"/>
            <a:ext cx="6420256" cy="154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"/>
                            </p:stCondLst>
                            <p:childTnLst>
                              <p:par>
                                <p:cTn id="3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"/>
                            </p:stCondLst>
                            <p:childTnLst>
                              <p:par>
                                <p:cTn id="4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"/>
                            </p:stCondLst>
                            <p:childTnLst>
                              <p:par>
                                <p:cTn id="64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 animBg="1"/>
      <p:bldP spid="48" grpId="0" animBg="1"/>
      <p:bldP spid="50" grpId="0" animBg="1"/>
      <p:bldP spid="15" grpId="0"/>
      <p:bldP spid="16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" name="Rectangle 15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ight Triangle 16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D638AF0-15DA-8A0D-3F59-79763D95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5" y="6364731"/>
            <a:ext cx="2798307" cy="3596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18BDA2-9651-BA1E-12E3-7B326D8E7EB3}"/>
              </a:ext>
            </a:extLst>
          </p:cNvPr>
          <p:cNvSpPr/>
          <p:nvPr/>
        </p:nvSpPr>
        <p:spPr>
          <a:xfrm>
            <a:off x="759892" y="715108"/>
            <a:ext cx="8244323" cy="532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066CA9-69B9-74D1-4513-6E91A3FF886A}"/>
              </a:ext>
            </a:extLst>
          </p:cNvPr>
          <p:cNvCxnSpPr/>
          <p:nvPr/>
        </p:nvCxnSpPr>
        <p:spPr>
          <a:xfrm>
            <a:off x="4290646" y="1852863"/>
            <a:ext cx="0" cy="3236495"/>
          </a:xfrm>
          <a:prstGeom prst="line">
            <a:avLst/>
          </a:prstGeom>
          <a:ln w="22225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8BA7E0-A30D-D2CB-BB6B-ABFBA57F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126" y="2680842"/>
            <a:ext cx="6998677" cy="1580536"/>
          </a:xfrm>
        </p:spPr>
        <p:txBody>
          <a:bodyPr vert="horz" lIns="91440" tIns="45720" rIns="91440" bIns="45720" rtlCol="0" anchor="ctr" anchorCtr="1">
            <a:normAutofit/>
          </a:bodyPr>
          <a:lstStyle/>
          <a:p>
            <a:pPr marL="1144587" indent="-285750">
              <a:buFont typeface="Wingdings" panose="05000000000000000000" pitchFamily="2" charset="2"/>
              <a:buChar char="§"/>
            </a:pPr>
            <a:r>
              <a:rPr lang="en-US" sz="2400" dirty="0"/>
              <a:t>Deliver Timely Research on Emerging Issues</a:t>
            </a:r>
          </a:p>
          <a:p>
            <a:pPr marL="1144587" indent="-285750">
              <a:buFont typeface="Wingdings" panose="05000000000000000000" pitchFamily="2" charset="2"/>
              <a:buChar char="§"/>
            </a:pPr>
            <a:r>
              <a:rPr lang="en-US" sz="2400" dirty="0"/>
              <a:t>Expand Data Accessibility </a:t>
            </a:r>
          </a:p>
          <a:p>
            <a:pPr marL="1144587" indent="-285750">
              <a:buFont typeface="Wingdings" panose="05000000000000000000" pitchFamily="2" charset="2"/>
              <a:buChar char="§"/>
            </a:pPr>
            <a:r>
              <a:rPr lang="en-US" sz="2400" dirty="0"/>
              <a:t>Pursue DEIA Research &amp; Innovation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B2273B-58AF-4F4A-AE49-9C935A12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33" y="1230747"/>
            <a:ext cx="2988234" cy="448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b="1" dirty="0">
                <a:cs typeface="Calibri" panose="020F0502020204030204" pitchFamily="34" charset="0"/>
              </a:rPr>
              <a:t>Current Priorities</a:t>
            </a:r>
            <a:endParaRPr lang="en-US" b="1" cap="none" spc="50" dirty="0">
              <a:ln w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8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USDA Colors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084981"/>
      </a:accent1>
      <a:accent2>
        <a:srgbClr val="0D5841"/>
      </a:accent2>
      <a:accent3>
        <a:srgbClr val="D1D2D4"/>
      </a:accent3>
      <a:accent4>
        <a:srgbClr val="58585A"/>
      </a:accent4>
      <a:accent5>
        <a:srgbClr val="D4C242"/>
      </a:accent5>
      <a:accent6>
        <a:srgbClr val="C73C37"/>
      </a:accent6>
      <a:hlink>
        <a:srgbClr val="0071BC"/>
      </a:hlink>
      <a:folHlink>
        <a:srgbClr val="0071B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Custom 18">
      <a:dk1>
        <a:sysClr val="windowText" lastClr="000000"/>
      </a:dk1>
      <a:lt1>
        <a:sysClr val="window" lastClr="FFFFFF"/>
      </a:lt1>
      <a:dk2>
        <a:srgbClr val="182C4F"/>
      </a:dk2>
      <a:lt2>
        <a:srgbClr val="E7E6E6"/>
      </a:lt2>
      <a:accent1>
        <a:srgbClr val="182C4F"/>
      </a:accent1>
      <a:accent2>
        <a:srgbClr val="182C4F"/>
      </a:accent2>
      <a:accent3>
        <a:srgbClr val="182C4F"/>
      </a:accent3>
      <a:accent4>
        <a:srgbClr val="182C4F"/>
      </a:accent4>
      <a:accent5>
        <a:srgbClr val="5B9BD5"/>
      </a:accent5>
      <a:accent6>
        <a:srgbClr val="182C4F"/>
      </a:accent6>
      <a:hlink>
        <a:srgbClr val="182C4F"/>
      </a:hlink>
      <a:folHlink>
        <a:srgbClr val="182C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Custom 27">
      <a:dk1>
        <a:srgbClr val="003399"/>
      </a:dk1>
      <a:lt1>
        <a:sysClr val="window" lastClr="FFFFFF"/>
      </a:lt1>
      <a:dk2>
        <a:srgbClr val="2F5496"/>
      </a:dk2>
      <a:lt2>
        <a:srgbClr val="E7E6E6"/>
      </a:lt2>
      <a:accent1>
        <a:srgbClr val="4472C4"/>
      </a:accent1>
      <a:accent2>
        <a:srgbClr val="023160"/>
      </a:accent2>
      <a:accent3>
        <a:srgbClr val="A5A5A5"/>
      </a:accent3>
      <a:accent4>
        <a:srgbClr val="023160"/>
      </a:accent4>
      <a:accent5>
        <a:srgbClr val="5B9BD5"/>
      </a:accent5>
      <a:accent6>
        <a:srgbClr val="1E4E7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7C56BF46C4784A9EDE2967E04F8506" ma:contentTypeVersion="9" ma:contentTypeDescription="Create a new document." ma:contentTypeScope="" ma:versionID="7458e791b330c576d46fd3770b6b717d">
  <xsd:schema xmlns:xsd="http://www.w3.org/2001/XMLSchema" xmlns:xs="http://www.w3.org/2001/XMLSchema" xmlns:p="http://schemas.microsoft.com/office/2006/metadata/properties" xmlns:ns3="b4b2b129-5fd4-4ae0-9416-d94006e3a083" xmlns:ns4="780ece43-5ccd-4bc1-bcbc-e744fa021a4a" targetNamespace="http://schemas.microsoft.com/office/2006/metadata/properties" ma:root="true" ma:fieldsID="bcb8299917448ef1c18565e471ff4eb4" ns3:_="" ns4:_="">
    <xsd:import namespace="b4b2b129-5fd4-4ae0-9416-d94006e3a083"/>
    <xsd:import namespace="780ece43-5ccd-4bc1-bcbc-e744fa021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2b129-5fd4-4ae0-9416-d94006e3a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ece43-5ccd-4bc1-bcbc-e744fa021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214D99-BACE-48BA-8FDA-8439B33EE5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b2b129-5fd4-4ae0-9416-d94006e3a083"/>
    <ds:schemaRef ds:uri="780ece43-5ccd-4bc1-bcbc-e744fa021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C391C-FD45-4463-A21F-7DF63791D8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4C13E8-599A-480B-B483-9B09969B74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8747</TotalTime>
  <Words>569</Words>
  <Application>Microsoft Office PowerPoint</Application>
  <PresentationFormat>Widescreen</PresentationFormat>
  <Paragraphs>99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Abadi</vt:lpstr>
      <vt:lpstr>Aileron Heavy Bold</vt:lpstr>
      <vt:lpstr>Arial</vt:lpstr>
      <vt:lpstr>Calibri</vt:lpstr>
      <vt:lpstr>Calibri Light</vt:lpstr>
      <vt:lpstr>Courier New</vt:lpstr>
      <vt:lpstr>Lato</vt:lpstr>
      <vt:lpstr>League Spartan</vt:lpstr>
      <vt:lpstr>Segoe UI</vt:lpstr>
      <vt:lpstr>Times New Roman</vt:lpstr>
      <vt:lpstr>Wingdings</vt:lpstr>
      <vt:lpstr>1_Office Theme</vt:lpstr>
      <vt:lpstr>Custom Design</vt:lpstr>
      <vt:lpstr>Office Theme</vt:lpstr>
      <vt:lpstr>2_Custom Design</vt:lpstr>
      <vt:lpstr>2_Office Theme</vt:lpstr>
      <vt:lpstr>3_Office Theme</vt:lpstr>
      <vt:lpstr>For assistance in accessing this document, please contact nareee@usda.gov.</vt:lpstr>
      <vt:lpstr>Economic Research Service at a Glance </vt:lpstr>
      <vt:lpstr>PowerPoint Presentation</vt:lpstr>
      <vt:lpstr>PowerPoint Presentation</vt:lpstr>
      <vt:lpstr>PowerPoint Presentation</vt:lpstr>
      <vt:lpstr>The Path Ahead </vt:lpstr>
      <vt:lpstr>Food is ______ ?</vt:lpstr>
      <vt:lpstr>PowerPoint Presentation</vt:lpstr>
      <vt:lpstr>Current Priorities</vt:lpstr>
      <vt:lpstr>Delivering Timely Research on Emerging Issues</vt:lpstr>
      <vt:lpstr>PowerPoint Presentation</vt:lpstr>
      <vt:lpstr>Pursuing DEIA Research &amp; Innovation</vt:lpstr>
      <vt:lpstr>Pursuing DEIA Research &amp; Innovation</vt:lpstr>
      <vt:lpstr>Pursuing DEIA Research &amp; Innovation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USDA Economic Research Service Innovations &amp; Response to COVID-19</dc:title>
  <dc:creator>Murdie, Ashley - REE-ERS, Kansas City, MO</dc:creator>
  <cp:lastModifiedBy>Ball, Sandra - REE-ARS</cp:lastModifiedBy>
  <cp:revision>89</cp:revision>
  <dcterms:created xsi:type="dcterms:W3CDTF">2021-05-21T16:49:32Z</dcterms:created>
  <dcterms:modified xsi:type="dcterms:W3CDTF">2023-07-10T15:36:33Z</dcterms:modified>
</cp:coreProperties>
</file>