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1"/>
  </p:notesMasterIdLst>
  <p:sldIdLst>
    <p:sldId id="1879" r:id="rId5"/>
    <p:sldId id="291" r:id="rId6"/>
    <p:sldId id="1877" r:id="rId7"/>
    <p:sldId id="1878" r:id="rId8"/>
    <p:sldId id="1875" r:id="rId9"/>
    <p:sldId id="187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sorterViewPr>
    <p:cViewPr>
      <p:scale>
        <a:sx n="135" d="100"/>
        <a:sy n="13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ll, Sandra - REE-ARS" userId="fca1229e-0f9d-4ff3-93aa-6a5d757c41ec" providerId="ADAL" clId="{73C42A53-8B4D-430D-8A99-21CEAC49B735}"/>
    <pc:docChg chg="custSel addSld modSld sldOrd">
      <pc:chgData name="Ball, Sandra - REE-ARS" userId="fca1229e-0f9d-4ff3-93aa-6a5d757c41ec" providerId="ADAL" clId="{73C42A53-8B4D-430D-8A99-21CEAC49B735}" dt="2023-07-10T16:08:30.562" v="5" actId="478"/>
      <pc:docMkLst>
        <pc:docMk/>
      </pc:docMkLst>
      <pc:sldChg chg="addSp delSp modSp new mod ord modClrScheme chgLayout">
        <pc:chgData name="Ball, Sandra - REE-ARS" userId="fca1229e-0f9d-4ff3-93aa-6a5d757c41ec" providerId="ADAL" clId="{73C42A53-8B4D-430D-8A99-21CEAC49B735}" dt="2023-07-10T16:08:30.562" v="5" actId="478"/>
        <pc:sldMkLst>
          <pc:docMk/>
          <pc:sldMk cId="2132080427" sldId="1879"/>
        </pc:sldMkLst>
        <pc:spChg chg="del mod ord">
          <ac:chgData name="Ball, Sandra - REE-ARS" userId="fca1229e-0f9d-4ff3-93aa-6a5d757c41ec" providerId="ADAL" clId="{73C42A53-8B4D-430D-8A99-21CEAC49B735}" dt="2023-07-10T16:08:20.809" v="3" actId="700"/>
          <ac:spMkLst>
            <pc:docMk/>
            <pc:sldMk cId="2132080427" sldId="1879"/>
            <ac:spMk id="2" creationId="{6C91A4FF-6C47-CAF2-01C6-F4BCC0E9F920}"/>
          </ac:spMkLst>
        </pc:spChg>
        <pc:spChg chg="del">
          <ac:chgData name="Ball, Sandra - REE-ARS" userId="fca1229e-0f9d-4ff3-93aa-6a5d757c41ec" providerId="ADAL" clId="{73C42A53-8B4D-430D-8A99-21CEAC49B735}" dt="2023-07-10T16:08:20.809" v="3" actId="700"/>
          <ac:spMkLst>
            <pc:docMk/>
            <pc:sldMk cId="2132080427" sldId="1879"/>
            <ac:spMk id="3" creationId="{2B31FC0F-B875-99B9-CB9F-9F444F1F3710}"/>
          </ac:spMkLst>
        </pc:spChg>
        <pc:spChg chg="del">
          <ac:chgData name="Ball, Sandra - REE-ARS" userId="fca1229e-0f9d-4ff3-93aa-6a5d757c41ec" providerId="ADAL" clId="{73C42A53-8B4D-430D-8A99-21CEAC49B735}" dt="2023-07-10T16:08:20.809" v="3" actId="700"/>
          <ac:spMkLst>
            <pc:docMk/>
            <pc:sldMk cId="2132080427" sldId="1879"/>
            <ac:spMk id="4" creationId="{E33F0C0B-C14E-1D97-34ED-2A7F15FD09AF}"/>
          </ac:spMkLst>
        </pc:spChg>
        <pc:spChg chg="del">
          <ac:chgData name="Ball, Sandra - REE-ARS" userId="fca1229e-0f9d-4ff3-93aa-6a5d757c41ec" providerId="ADAL" clId="{73C42A53-8B4D-430D-8A99-21CEAC49B735}" dt="2023-07-10T16:08:20.809" v="3" actId="700"/>
          <ac:spMkLst>
            <pc:docMk/>
            <pc:sldMk cId="2132080427" sldId="1879"/>
            <ac:spMk id="5" creationId="{FA9924FA-B806-1EC5-F65A-B0DDF271906C}"/>
          </ac:spMkLst>
        </pc:spChg>
        <pc:spChg chg="add mod ord">
          <ac:chgData name="Ball, Sandra - REE-ARS" userId="fca1229e-0f9d-4ff3-93aa-6a5d757c41ec" providerId="ADAL" clId="{73C42A53-8B4D-430D-8A99-21CEAC49B735}" dt="2023-07-10T16:08:26.863" v="4"/>
          <ac:spMkLst>
            <pc:docMk/>
            <pc:sldMk cId="2132080427" sldId="1879"/>
            <ac:spMk id="6" creationId="{8D06181B-BD70-20CE-8118-7C46EAC94193}"/>
          </ac:spMkLst>
        </pc:spChg>
        <pc:spChg chg="add del mod ord">
          <ac:chgData name="Ball, Sandra - REE-ARS" userId="fca1229e-0f9d-4ff3-93aa-6a5d757c41ec" providerId="ADAL" clId="{73C42A53-8B4D-430D-8A99-21CEAC49B735}" dt="2023-07-10T16:08:30.562" v="5" actId="478"/>
          <ac:spMkLst>
            <pc:docMk/>
            <pc:sldMk cId="2132080427" sldId="1879"/>
            <ac:spMk id="7" creationId="{543123C7-902D-E602-A3EC-C8BF4EC09C6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9D940B-235F-4117-A55E-788CA2176728}" type="datetimeFigureOut">
              <a:rPr lang="en-US" smtClean="0"/>
              <a:t>7/10/2023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51A3A6-C30F-4E6D-B011-F1C0D862E33F}" type="slidenum">
              <a:rPr lang="en-US" smtClean="0"/>
              <a:t>‹#›</a:t>
            </a:fld>
            <a:endParaRPr lang="en-US"/>
          </a:p>
        </p:txBody>
      </p:sp>
    </p:spTree>
    <p:extLst>
      <p:ext uri="{BB962C8B-B14F-4D97-AF65-F5344CB8AC3E}">
        <p14:creationId xmlns:p14="http://schemas.microsoft.com/office/powerpoint/2010/main" val="2459164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092A3-8767-CF49-A6E2-44C109D593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8961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91F41-A386-E399-8BA4-C81C295B7EC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9AB03C3-224B-11D9-1D2A-0B7875D5F0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ADB4117-B04E-8769-AD38-9EB1DCDE0FF7}"/>
              </a:ext>
            </a:extLst>
          </p:cNvPr>
          <p:cNvSpPr>
            <a:spLocks noGrp="1"/>
          </p:cNvSpPr>
          <p:nvPr>
            <p:ph type="dt" sz="half" idx="10"/>
          </p:nvPr>
        </p:nvSpPr>
        <p:spPr/>
        <p:txBody>
          <a:bodyPr/>
          <a:lstStyle/>
          <a:p>
            <a:fld id="{90B5C8CB-A0D6-41FE-9088-F2257009CF57}" type="datetimeFigureOut">
              <a:rPr lang="en-US" smtClean="0"/>
              <a:t>7/10/2023</a:t>
            </a:fld>
            <a:endParaRPr lang="en-US"/>
          </a:p>
        </p:txBody>
      </p:sp>
      <p:sp>
        <p:nvSpPr>
          <p:cNvPr id="5" name="Footer Placeholder 4">
            <a:extLst>
              <a:ext uri="{FF2B5EF4-FFF2-40B4-BE49-F238E27FC236}">
                <a16:creationId xmlns:a16="http://schemas.microsoft.com/office/drawing/2014/main" id="{5A5E6592-C0A9-FC19-025B-8E3E90A7AD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683C4A-78AF-8D98-5953-9345B335C682}"/>
              </a:ext>
            </a:extLst>
          </p:cNvPr>
          <p:cNvSpPr>
            <a:spLocks noGrp="1"/>
          </p:cNvSpPr>
          <p:nvPr>
            <p:ph type="sldNum" sz="quarter" idx="12"/>
          </p:nvPr>
        </p:nvSpPr>
        <p:spPr/>
        <p:txBody>
          <a:bodyPr/>
          <a:lstStyle/>
          <a:p>
            <a:fld id="{54247B91-5AB3-48C8-BA20-E0B11028BD70}" type="slidenum">
              <a:rPr lang="en-US" smtClean="0"/>
              <a:t>‹#›</a:t>
            </a:fld>
            <a:endParaRPr lang="en-US"/>
          </a:p>
        </p:txBody>
      </p:sp>
    </p:spTree>
    <p:extLst>
      <p:ext uri="{BB962C8B-B14F-4D97-AF65-F5344CB8AC3E}">
        <p14:creationId xmlns:p14="http://schemas.microsoft.com/office/powerpoint/2010/main" val="3729379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97AA0-29CD-5506-5507-92B93C73925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35EE12-72C9-7854-8959-160B2ECA2DF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1C198F-C298-EDF0-DEB5-384E1BD17FF2}"/>
              </a:ext>
            </a:extLst>
          </p:cNvPr>
          <p:cNvSpPr>
            <a:spLocks noGrp="1"/>
          </p:cNvSpPr>
          <p:nvPr>
            <p:ph type="dt" sz="half" idx="10"/>
          </p:nvPr>
        </p:nvSpPr>
        <p:spPr/>
        <p:txBody>
          <a:bodyPr/>
          <a:lstStyle/>
          <a:p>
            <a:fld id="{90B5C8CB-A0D6-41FE-9088-F2257009CF57}" type="datetimeFigureOut">
              <a:rPr lang="en-US" smtClean="0"/>
              <a:t>7/10/2023</a:t>
            </a:fld>
            <a:endParaRPr lang="en-US"/>
          </a:p>
        </p:txBody>
      </p:sp>
      <p:sp>
        <p:nvSpPr>
          <p:cNvPr id="5" name="Footer Placeholder 4">
            <a:extLst>
              <a:ext uri="{FF2B5EF4-FFF2-40B4-BE49-F238E27FC236}">
                <a16:creationId xmlns:a16="http://schemas.microsoft.com/office/drawing/2014/main" id="{8EEF7B2C-391F-07DF-12D3-290147374C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62C1AC-5772-F610-6585-5EA9459A0A37}"/>
              </a:ext>
            </a:extLst>
          </p:cNvPr>
          <p:cNvSpPr>
            <a:spLocks noGrp="1"/>
          </p:cNvSpPr>
          <p:nvPr>
            <p:ph type="sldNum" sz="quarter" idx="12"/>
          </p:nvPr>
        </p:nvSpPr>
        <p:spPr/>
        <p:txBody>
          <a:bodyPr/>
          <a:lstStyle/>
          <a:p>
            <a:fld id="{54247B91-5AB3-48C8-BA20-E0B11028BD70}" type="slidenum">
              <a:rPr lang="en-US" smtClean="0"/>
              <a:t>‹#›</a:t>
            </a:fld>
            <a:endParaRPr lang="en-US"/>
          </a:p>
        </p:txBody>
      </p:sp>
    </p:spTree>
    <p:extLst>
      <p:ext uri="{BB962C8B-B14F-4D97-AF65-F5344CB8AC3E}">
        <p14:creationId xmlns:p14="http://schemas.microsoft.com/office/powerpoint/2010/main" val="3167507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F2B45F-816F-EA04-C043-AB39608ABF7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EAC1D4A-6BDA-8426-0096-1C3EE76DCAF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32C76E-1871-71B3-BD81-5761EB6D2E52}"/>
              </a:ext>
            </a:extLst>
          </p:cNvPr>
          <p:cNvSpPr>
            <a:spLocks noGrp="1"/>
          </p:cNvSpPr>
          <p:nvPr>
            <p:ph type="dt" sz="half" idx="10"/>
          </p:nvPr>
        </p:nvSpPr>
        <p:spPr/>
        <p:txBody>
          <a:bodyPr/>
          <a:lstStyle/>
          <a:p>
            <a:fld id="{90B5C8CB-A0D6-41FE-9088-F2257009CF57}" type="datetimeFigureOut">
              <a:rPr lang="en-US" smtClean="0"/>
              <a:t>7/10/2023</a:t>
            </a:fld>
            <a:endParaRPr lang="en-US"/>
          </a:p>
        </p:txBody>
      </p:sp>
      <p:sp>
        <p:nvSpPr>
          <p:cNvPr id="5" name="Footer Placeholder 4">
            <a:extLst>
              <a:ext uri="{FF2B5EF4-FFF2-40B4-BE49-F238E27FC236}">
                <a16:creationId xmlns:a16="http://schemas.microsoft.com/office/drawing/2014/main" id="{E5DDF96E-FCFD-5255-242F-7B37A811A8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8E5963-99D6-315F-638A-795BBD72DF7B}"/>
              </a:ext>
            </a:extLst>
          </p:cNvPr>
          <p:cNvSpPr>
            <a:spLocks noGrp="1"/>
          </p:cNvSpPr>
          <p:nvPr>
            <p:ph type="sldNum" sz="quarter" idx="12"/>
          </p:nvPr>
        </p:nvSpPr>
        <p:spPr/>
        <p:txBody>
          <a:bodyPr/>
          <a:lstStyle/>
          <a:p>
            <a:fld id="{54247B91-5AB3-48C8-BA20-E0B11028BD70}" type="slidenum">
              <a:rPr lang="en-US" smtClean="0"/>
              <a:t>‹#›</a:t>
            </a:fld>
            <a:endParaRPr lang="en-US"/>
          </a:p>
        </p:txBody>
      </p:sp>
    </p:spTree>
    <p:extLst>
      <p:ext uri="{BB962C8B-B14F-4D97-AF65-F5344CB8AC3E}">
        <p14:creationId xmlns:p14="http://schemas.microsoft.com/office/powerpoint/2010/main" val="602773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lide with Bullet lis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E00B58-AB7A-BC4F-B6C6-EA6D7A84E755}"/>
              </a:ext>
            </a:extLst>
          </p:cNvPr>
          <p:cNvSpPr/>
          <p:nvPr userDrawn="1"/>
        </p:nvSpPr>
        <p:spPr>
          <a:xfrm>
            <a:off x="0" y="6062134"/>
            <a:ext cx="12192000" cy="795866"/>
          </a:xfrm>
          <a:prstGeom prst="rect">
            <a:avLst/>
          </a:prstGeom>
          <a:solidFill>
            <a:srgbClr val="C39C8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B6237C22-D70B-094B-AEE4-86A82CE260DB}"/>
              </a:ext>
            </a:extLst>
          </p:cNvPr>
          <p:cNvSpPr txBox="1"/>
          <p:nvPr userDrawn="1"/>
        </p:nvSpPr>
        <p:spPr>
          <a:xfrm>
            <a:off x="9508508" y="6196984"/>
            <a:ext cx="2468813" cy="559402"/>
          </a:xfrm>
          <a:prstGeom prst="rect">
            <a:avLst/>
          </a:prstGeom>
        </p:spPr>
        <p:txBody>
          <a:bodyPr vert="horz" lIns="91440" tIns="45720" rIns="91440" bIns="45720" rtlCol="0">
            <a:norm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rPr>
              <a:t>NAREEE</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rPr>
              <a:t>Advisory Board</a:t>
            </a:r>
          </a:p>
        </p:txBody>
      </p:sp>
      <p:pic>
        <p:nvPicPr>
          <p:cNvPr id="9" name="Picture 8" descr="Graphical user interface, text&#10;&#10;Description automatically generated">
            <a:extLst>
              <a:ext uri="{FF2B5EF4-FFF2-40B4-BE49-F238E27FC236}">
                <a16:creationId xmlns:a16="http://schemas.microsoft.com/office/drawing/2014/main" id="{70AB4C98-C277-694D-87A9-DAF36776EA2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5225" y="6174173"/>
            <a:ext cx="2952117" cy="645776"/>
          </a:xfrm>
          <a:prstGeom prst="rect">
            <a:avLst/>
          </a:prstGeom>
        </p:spPr>
      </p:pic>
      <p:sp>
        <p:nvSpPr>
          <p:cNvPr id="16" name="Text Placeholder 15">
            <a:extLst>
              <a:ext uri="{FF2B5EF4-FFF2-40B4-BE49-F238E27FC236}">
                <a16:creationId xmlns:a16="http://schemas.microsoft.com/office/drawing/2014/main" id="{0C2AE350-15B8-4348-B029-46710F08799C}"/>
              </a:ext>
            </a:extLst>
          </p:cNvPr>
          <p:cNvSpPr>
            <a:spLocks noGrp="1"/>
          </p:cNvSpPr>
          <p:nvPr>
            <p:ph type="body" sz="quarter" idx="10" hasCustomPrompt="1"/>
          </p:nvPr>
        </p:nvSpPr>
        <p:spPr>
          <a:xfrm>
            <a:off x="676275" y="585788"/>
            <a:ext cx="4949273" cy="646664"/>
          </a:xfrm>
        </p:spPr>
        <p:txBody>
          <a:bodyPr/>
          <a:lstStyle>
            <a:lvl1pPr marL="0" indent="0">
              <a:buNone/>
              <a:defRPr>
                <a:solidFill>
                  <a:srgbClr val="6EAFAF"/>
                </a:solidFill>
              </a:defRPr>
            </a:lvl1pPr>
          </a:lstStyle>
          <a:p>
            <a:pPr lvl="0"/>
            <a:r>
              <a:rPr lang="en-US" dirty="0"/>
              <a:t>Slide Title Goes Here</a:t>
            </a:r>
          </a:p>
        </p:txBody>
      </p:sp>
      <p:sp>
        <p:nvSpPr>
          <p:cNvPr id="18" name="Text Placeholder 17">
            <a:extLst>
              <a:ext uri="{FF2B5EF4-FFF2-40B4-BE49-F238E27FC236}">
                <a16:creationId xmlns:a16="http://schemas.microsoft.com/office/drawing/2014/main" id="{BFD0B70F-8C92-884D-94F5-E541213465B3}"/>
              </a:ext>
            </a:extLst>
          </p:cNvPr>
          <p:cNvSpPr>
            <a:spLocks noGrp="1"/>
          </p:cNvSpPr>
          <p:nvPr>
            <p:ph type="body" sz="quarter" idx="11" hasCustomPrompt="1"/>
          </p:nvPr>
        </p:nvSpPr>
        <p:spPr>
          <a:xfrm>
            <a:off x="676275" y="1232452"/>
            <a:ext cx="4966595" cy="718930"/>
          </a:xfrm>
        </p:spPr>
        <p:txBody>
          <a:bodyPr>
            <a:normAutofit/>
          </a:bodyPr>
          <a:lstStyle>
            <a:lvl1pPr marL="0" indent="0">
              <a:buNone/>
              <a:defRPr sz="1800">
                <a:latin typeface="+mj-lt"/>
              </a:defRPr>
            </a:lvl1pPr>
          </a:lstStyle>
          <a:p>
            <a:pPr lvl="0"/>
            <a:r>
              <a:rPr lang="en-US" dirty="0"/>
              <a:t>Slide Subtitle goes here</a:t>
            </a:r>
          </a:p>
        </p:txBody>
      </p:sp>
      <p:sp>
        <p:nvSpPr>
          <p:cNvPr id="21" name="Picture Placeholder 20">
            <a:extLst>
              <a:ext uri="{FF2B5EF4-FFF2-40B4-BE49-F238E27FC236}">
                <a16:creationId xmlns:a16="http://schemas.microsoft.com/office/drawing/2014/main" id="{4003AB7A-8B7C-0D4B-B225-508F933C5749}"/>
              </a:ext>
            </a:extLst>
          </p:cNvPr>
          <p:cNvSpPr>
            <a:spLocks noGrp="1"/>
          </p:cNvSpPr>
          <p:nvPr>
            <p:ph type="pic" sz="quarter" idx="13"/>
          </p:nvPr>
        </p:nvSpPr>
        <p:spPr>
          <a:xfrm>
            <a:off x="5745163" y="0"/>
            <a:ext cx="6446837" cy="6062663"/>
          </a:xfrm>
        </p:spPr>
        <p:txBody>
          <a:bodyPr/>
          <a:lstStyle/>
          <a:p>
            <a:endParaRPr lang="en-US" dirty="0"/>
          </a:p>
        </p:txBody>
      </p:sp>
      <p:sp>
        <p:nvSpPr>
          <p:cNvPr id="4" name="Text Placeholder 3">
            <a:extLst>
              <a:ext uri="{FF2B5EF4-FFF2-40B4-BE49-F238E27FC236}">
                <a16:creationId xmlns:a16="http://schemas.microsoft.com/office/drawing/2014/main" id="{F459875C-7EEC-8545-9C4C-E34077B782C2}"/>
              </a:ext>
            </a:extLst>
          </p:cNvPr>
          <p:cNvSpPr>
            <a:spLocks noGrp="1"/>
          </p:cNvSpPr>
          <p:nvPr>
            <p:ph type="body" sz="quarter" idx="14" hasCustomPrompt="1"/>
          </p:nvPr>
        </p:nvSpPr>
        <p:spPr>
          <a:xfrm>
            <a:off x="676275" y="2087563"/>
            <a:ext cx="4949825" cy="3746500"/>
          </a:xfrm>
        </p:spPr>
        <p:txBody>
          <a:bodyPr/>
          <a:lstStyle>
            <a:lvl1pPr>
              <a:buClr>
                <a:srgbClr val="6EAFAF"/>
              </a:buClr>
              <a:defRPr sz="1800">
                <a:latin typeface="+mj-lt"/>
              </a:defRPr>
            </a:lvl1pPr>
          </a:lstStyle>
          <a:p>
            <a:pPr lvl="0"/>
            <a:r>
              <a:rPr lang="en-US" dirty="0"/>
              <a:t>Bullet List</a:t>
            </a:r>
          </a:p>
        </p:txBody>
      </p:sp>
    </p:spTree>
    <p:extLst>
      <p:ext uri="{BB962C8B-B14F-4D97-AF65-F5344CB8AC3E}">
        <p14:creationId xmlns:p14="http://schemas.microsoft.com/office/powerpoint/2010/main" val="1834415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BB15F-D5DE-ABA3-7023-7C56428C89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7A7AA8-113C-E251-5077-B96032D86C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E347E0-CEAB-7A01-9CFF-57EE7A0A1F07}"/>
              </a:ext>
            </a:extLst>
          </p:cNvPr>
          <p:cNvSpPr>
            <a:spLocks noGrp="1"/>
          </p:cNvSpPr>
          <p:nvPr>
            <p:ph type="dt" sz="half" idx="10"/>
          </p:nvPr>
        </p:nvSpPr>
        <p:spPr/>
        <p:txBody>
          <a:bodyPr/>
          <a:lstStyle/>
          <a:p>
            <a:fld id="{90B5C8CB-A0D6-41FE-9088-F2257009CF57}" type="datetimeFigureOut">
              <a:rPr lang="en-US" smtClean="0"/>
              <a:t>7/10/2023</a:t>
            </a:fld>
            <a:endParaRPr lang="en-US"/>
          </a:p>
        </p:txBody>
      </p:sp>
      <p:sp>
        <p:nvSpPr>
          <p:cNvPr id="5" name="Footer Placeholder 4">
            <a:extLst>
              <a:ext uri="{FF2B5EF4-FFF2-40B4-BE49-F238E27FC236}">
                <a16:creationId xmlns:a16="http://schemas.microsoft.com/office/drawing/2014/main" id="{CAE2BA55-5267-65EE-3BEB-9E0F85B9BE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F0C8DB-1A73-15EA-F8A3-E317AF6C6489}"/>
              </a:ext>
            </a:extLst>
          </p:cNvPr>
          <p:cNvSpPr>
            <a:spLocks noGrp="1"/>
          </p:cNvSpPr>
          <p:nvPr>
            <p:ph type="sldNum" sz="quarter" idx="12"/>
          </p:nvPr>
        </p:nvSpPr>
        <p:spPr/>
        <p:txBody>
          <a:bodyPr/>
          <a:lstStyle/>
          <a:p>
            <a:fld id="{54247B91-5AB3-48C8-BA20-E0B11028BD70}" type="slidenum">
              <a:rPr lang="en-US" smtClean="0"/>
              <a:t>‹#›</a:t>
            </a:fld>
            <a:endParaRPr lang="en-US"/>
          </a:p>
        </p:txBody>
      </p:sp>
    </p:spTree>
    <p:extLst>
      <p:ext uri="{BB962C8B-B14F-4D97-AF65-F5344CB8AC3E}">
        <p14:creationId xmlns:p14="http://schemas.microsoft.com/office/powerpoint/2010/main" val="309357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997C5-6813-380B-59C6-00A676F831D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F1BA6E8-B4D3-8AC4-E6EA-412B5F1E05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8D51E26-934C-CF1E-0D61-FBAF9E4086D9}"/>
              </a:ext>
            </a:extLst>
          </p:cNvPr>
          <p:cNvSpPr>
            <a:spLocks noGrp="1"/>
          </p:cNvSpPr>
          <p:nvPr>
            <p:ph type="dt" sz="half" idx="10"/>
          </p:nvPr>
        </p:nvSpPr>
        <p:spPr/>
        <p:txBody>
          <a:bodyPr/>
          <a:lstStyle/>
          <a:p>
            <a:fld id="{90B5C8CB-A0D6-41FE-9088-F2257009CF57}" type="datetimeFigureOut">
              <a:rPr lang="en-US" smtClean="0"/>
              <a:t>7/10/2023</a:t>
            </a:fld>
            <a:endParaRPr lang="en-US"/>
          </a:p>
        </p:txBody>
      </p:sp>
      <p:sp>
        <p:nvSpPr>
          <p:cNvPr id="5" name="Footer Placeholder 4">
            <a:extLst>
              <a:ext uri="{FF2B5EF4-FFF2-40B4-BE49-F238E27FC236}">
                <a16:creationId xmlns:a16="http://schemas.microsoft.com/office/drawing/2014/main" id="{7965C1C8-2362-192D-CAF1-DB4A0BBE72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E5A705-EE63-B38B-CC4C-59BBE95B5ED7}"/>
              </a:ext>
            </a:extLst>
          </p:cNvPr>
          <p:cNvSpPr>
            <a:spLocks noGrp="1"/>
          </p:cNvSpPr>
          <p:nvPr>
            <p:ph type="sldNum" sz="quarter" idx="12"/>
          </p:nvPr>
        </p:nvSpPr>
        <p:spPr/>
        <p:txBody>
          <a:bodyPr/>
          <a:lstStyle/>
          <a:p>
            <a:fld id="{54247B91-5AB3-48C8-BA20-E0B11028BD70}" type="slidenum">
              <a:rPr lang="en-US" smtClean="0"/>
              <a:t>‹#›</a:t>
            </a:fld>
            <a:endParaRPr lang="en-US"/>
          </a:p>
        </p:txBody>
      </p:sp>
    </p:spTree>
    <p:extLst>
      <p:ext uri="{BB962C8B-B14F-4D97-AF65-F5344CB8AC3E}">
        <p14:creationId xmlns:p14="http://schemas.microsoft.com/office/powerpoint/2010/main" val="154705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57F03-F3D7-9CFD-0053-C6C34AE398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ED0552-9BF3-6F92-396F-2821CDAC71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646553A-00F6-B34C-92BD-6C04C50C056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9FC0C41-C746-6A22-C270-EEEEA994DC90}"/>
              </a:ext>
            </a:extLst>
          </p:cNvPr>
          <p:cNvSpPr>
            <a:spLocks noGrp="1"/>
          </p:cNvSpPr>
          <p:nvPr>
            <p:ph type="dt" sz="half" idx="10"/>
          </p:nvPr>
        </p:nvSpPr>
        <p:spPr/>
        <p:txBody>
          <a:bodyPr/>
          <a:lstStyle/>
          <a:p>
            <a:fld id="{90B5C8CB-A0D6-41FE-9088-F2257009CF57}" type="datetimeFigureOut">
              <a:rPr lang="en-US" smtClean="0"/>
              <a:t>7/10/2023</a:t>
            </a:fld>
            <a:endParaRPr lang="en-US"/>
          </a:p>
        </p:txBody>
      </p:sp>
      <p:sp>
        <p:nvSpPr>
          <p:cNvPr id="6" name="Footer Placeholder 5">
            <a:extLst>
              <a:ext uri="{FF2B5EF4-FFF2-40B4-BE49-F238E27FC236}">
                <a16:creationId xmlns:a16="http://schemas.microsoft.com/office/drawing/2014/main" id="{2F5AEEAD-FF16-8531-A377-436C265794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08E001-D58C-89D2-DC8D-B13D6D4DAD6B}"/>
              </a:ext>
            </a:extLst>
          </p:cNvPr>
          <p:cNvSpPr>
            <a:spLocks noGrp="1"/>
          </p:cNvSpPr>
          <p:nvPr>
            <p:ph type="sldNum" sz="quarter" idx="12"/>
          </p:nvPr>
        </p:nvSpPr>
        <p:spPr/>
        <p:txBody>
          <a:bodyPr/>
          <a:lstStyle/>
          <a:p>
            <a:fld id="{54247B91-5AB3-48C8-BA20-E0B11028BD70}" type="slidenum">
              <a:rPr lang="en-US" smtClean="0"/>
              <a:t>‹#›</a:t>
            </a:fld>
            <a:endParaRPr lang="en-US"/>
          </a:p>
        </p:txBody>
      </p:sp>
    </p:spTree>
    <p:extLst>
      <p:ext uri="{BB962C8B-B14F-4D97-AF65-F5344CB8AC3E}">
        <p14:creationId xmlns:p14="http://schemas.microsoft.com/office/powerpoint/2010/main" val="3088523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8AF7A-063D-3BD2-EE4F-C08233A090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18C3CED-F086-58C0-2DFD-CF4C0A94AA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C60AF11-73A5-FE54-158C-3DB7628EFD4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18F66E4-8EDC-AEB0-07A4-B8BF78415D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BB3539B-5B11-6AC4-2327-23471B38CF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D159CD1-0F03-CD58-81A0-F1BE6E2839A0}"/>
              </a:ext>
            </a:extLst>
          </p:cNvPr>
          <p:cNvSpPr>
            <a:spLocks noGrp="1"/>
          </p:cNvSpPr>
          <p:nvPr>
            <p:ph type="dt" sz="half" idx="10"/>
          </p:nvPr>
        </p:nvSpPr>
        <p:spPr/>
        <p:txBody>
          <a:bodyPr/>
          <a:lstStyle/>
          <a:p>
            <a:fld id="{90B5C8CB-A0D6-41FE-9088-F2257009CF57}" type="datetimeFigureOut">
              <a:rPr lang="en-US" smtClean="0"/>
              <a:t>7/10/2023</a:t>
            </a:fld>
            <a:endParaRPr lang="en-US"/>
          </a:p>
        </p:txBody>
      </p:sp>
      <p:sp>
        <p:nvSpPr>
          <p:cNvPr id="8" name="Footer Placeholder 7">
            <a:extLst>
              <a:ext uri="{FF2B5EF4-FFF2-40B4-BE49-F238E27FC236}">
                <a16:creationId xmlns:a16="http://schemas.microsoft.com/office/drawing/2014/main" id="{19FCB4CB-3887-6746-0938-2BD590F4758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6815A46-4D39-DE60-DD9D-C56E2C50B667}"/>
              </a:ext>
            </a:extLst>
          </p:cNvPr>
          <p:cNvSpPr>
            <a:spLocks noGrp="1"/>
          </p:cNvSpPr>
          <p:nvPr>
            <p:ph type="sldNum" sz="quarter" idx="12"/>
          </p:nvPr>
        </p:nvSpPr>
        <p:spPr/>
        <p:txBody>
          <a:bodyPr/>
          <a:lstStyle/>
          <a:p>
            <a:fld id="{54247B91-5AB3-48C8-BA20-E0B11028BD70}" type="slidenum">
              <a:rPr lang="en-US" smtClean="0"/>
              <a:t>‹#›</a:t>
            </a:fld>
            <a:endParaRPr lang="en-US"/>
          </a:p>
        </p:txBody>
      </p:sp>
    </p:spTree>
    <p:extLst>
      <p:ext uri="{BB962C8B-B14F-4D97-AF65-F5344CB8AC3E}">
        <p14:creationId xmlns:p14="http://schemas.microsoft.com/office/powerpoint/2010/main" val="975802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261D9-3291-B1DD-7C55-9D7617F5A94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096519D-6E55-6074-F922-42EF21937738}"/>
              </a:ext>
            </a:extLst>
          </p:cNvPr>
          <p:cNvSpPr>
            <a:spLocks noGrp="1"/>
          </p:cNvSpPr>
          <p:nvPr>
            <p:ph type="dt" sz="half" idx="10"/>
          </p:nvPr>
        </p:nvSpPr>
        <p:spPr/>
        <p:txBody>
          <a:bodyPr/>
          <a:lstStyle/>
          <a:p>
            <a:fld id="{90B5C8CB-A0D6-41FE-9088-F2257009CF57}" type="datetimeFigureOut">
              <a:rPr lang="en-US" smtClean="0"/>
              <a:t>7/10/2023</a:t>
            </a:fld>
            <a:endParaRPr lang="en-US"/>
          </a:p>
        </p:txBody>
      </p:sp>
      <p:sp>
        <p:nvSpPr>
          <p:cNvPr id="4" name="Footer Placeholder 3">
            <a:extLst>
              <a:ext uri="{FF2B5EF4-FFF2-40B4-BE49-F238E27FC236}">
                <a16:creationId xmlns:a16="http://schemas.microsoft.com/office/drawing/2014/main" id="{CB28983C-6AC4-6E38-3D05-F90CC3F5DDE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1E7119B-7AA1-7B11-B70F-F93AFA33731A}"/>
              </a:ext>
            </a:extLst>
          </p:cNvPr>
          <p:cNvSpPr>
            <a:spLocks noGrp="1"/>
          </p:cNvSpPr>
          <p:nvPr>
            <p:ph type="sldNum" sz="quarter" idx="12"/>
          </p:nvPr>
        </p:nvSpPr>
        <p:spPr/>
        <p:txBody>
          <a:bodyPr/>
          <a:lstStyle/>
          <a:p>
            <a:fld id="{54247B91-5AB3-48C8-BA20-E0B11028BD70}" type="slidenum">
              <a:rPr lang="en-US" smtClean="0"/>
              <a:t>‹#›</a:t>
            </a:fld>
            <a:endParaRPr lang="en-US"/>
          </a:p>
        </p:txBody>
      </p:sp>
    </p:spTree>
    <p:extLst>
      <p:ext uri="{BB962C8B-B14F-4D97-AF65-F5344CB8AC3E}">
        <p14:creationId xmlns:p14="http://schemas.microsoft.com/office/powerpoint/2010/main" val="1450830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030BE1-E276-07CF-FE43-44B78A1C3347}"/>
              </a:ext>
            </a:extLst>
          </p:cNvPr>
          <p:cNvSpPr>
            <a:spLocks noGrp="1"/>
          </p:cNvSpPr>
          <p:nvPr>
            <p:ph type="dt" sz="half" idx="10"/>
          </p:nvPr>
        </p:nvSpPr>
        <p:spPr/>
        <p:txBody>
          <a:bodyPr/>
          <a:lstStyle/>
          <a:p>
            <a:fld id="{90B5C8CB-A0D6-41FE-9088-F2257009CF57}" type="datetimeFigureOut">
              <a:rPr lang="en-US" smtClean="0"/>
              <a:t>7/10/2023</a:t>
            </a:fld>
            <a:endParaRPr lang="en-US"/>
          </a:p>
        </p:txBody>
      </p:sp>
      <p:sp>
        <p:nvSpPr>
          <p:cNvPr id="3" name="Footer Placeholder 2">
            <a:extLst>
              <a:ext uri="{FF2B5EF4-FFF2-40B4-BE49-F238E27FC236}">
                <a16:creationId xmlns:a16="http://schemas.microsoft.com/office/drawing/2014/main" id="{DDE84471-7527-054D-39B3-20B5D8DC9BD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EDA9B15-BAB9-2B0A-6ED3-F334F43C5499}"/>
              </a:ext>
            </a:extLst>
          </p:cNvPr>
          <p:cNvSpPr>
            <a:spLocks noGrp="1"/>
          </p:cNvSpPr>
          <p:nvPr>
            <p:ph type="sldNum" sz="quarter" idx="12"/>
          </p:nvPr>
        </p:nvSpPr>
        <p:spPr/>
        <p:txBody>
          <a:bodyPr/>
          <a:lstStyle/>
          <a:p>
            <a:fld id="{54247B91-5AB3-48C8-BA20-E0B11028BD70}" type="slidenum">
              <a:rPr lang="en-US" smtClean="0"/>
              <a:t>‹#›</a:t>
            </a:fld>
            <a:endParaRPr lang="en-US"/>
          </a:p>
        </p:txBody>
      </p:sp>
    </p:spTree>
    <p:extLst>
      <p:ext uri="{BB962C8B-B14F-4D97-AF65-F5344CB8AC3E}">
        <p14:creationId xmlns:p14="http://schemas.microsoft.com/office/powerpoint/2010/main" val="1248010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97A6A-0CAD-3A42-21E0-90B0092CCA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154F090-F47D-C446-4DAB-C365253FE6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48B5A5-7A56-CE26-A413-1517E11BCE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953C2D-78E5-126A-CB79-DC8E9ACC0106}"/>
              </a:ext>
            </a:extLst>
          </p:cNvPr>
          <p:cNvSpPr>
            <a:spLocks noGrp="1"/>
          </p:cNvSpPr>
          <p:nvPr>
            <p:ph type="dt" sz="half" idx="10"/>
          </p:nvPr>
        </p:nvSpPr>
        <p:spPr/>
        <p:txBody>
          <a:bodyPr/>
          <a:lstStyle/>
          <a:p>
            <a:fld id="{90B5C8CB-A0D6-41FE-9088-F2257009CF57}" type="datetimeFigureOut">
              <a:rPr lang="en-US" smtClean="0"/>
              <a:t>7/10/2023</a:t>
            </a:fld>
            <a:endParaRPr lang="en-US"/>
          </a:p>
        </p:txBody>
      </p:sp>
      <p:sp>
        <p:nvSpPr>
          <p:cNvPr id="6" name="Footer Placeholder 5">
            <a:extLst>
              <a:ext uri="{FF2B5EF4-FFF2-40B4-BE49-F238E27FC236}">
                <a16:creationId xmlns:a16="http://schemas.microsoft.com/office/drawing/2014/main" id="{976700F6-8F03-8D97-2371-3DE4653FBC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50E606-D3F6-91DA-BB80-2A59E229D41E}"/>
              </a:ext>
            </a:extLst>
          </p:cNvPr>
          <p:cNvSpPr>
            <a:spLocks noGrp="1"/>
          </p:cNvSpPr>
          <p:nvPr>
            <p:ph type="sldNum" sz="quarter" idx="12"/>
          </p:nvPr>
        </p:nvSpPr>
        <p:spPr/>
        <p:txBody>
          <a:bodyPr/>
          <a:lstStyle/>
          <a:p>
            <a:fld id="{54247B91-5AB3-48C8-BA20-E0B11028BD70}" type="slidenum">
              <a:rPr lang="en-US" smtClean="0"/>
              <a:t>‹#›</a:t>
            </a:fld>
            <a:endParaRPr lang="en-US"/>
          </a:p>
        </p:txBody>
      </p:sp>
    </p:spTree>
    <p:extLst>
      <p:ext uri="{BB962C8B-B14F-4D97-AF65-F5344CB8AC3E}">
        <p14:creationId xmlns:p14="http://schemas.microsoft.com/office/powerpoint/2010/main" val="852099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7EF37-A875-AEFD-5C6A-6AF80868F9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EDCE8CE-923B-61F7-036D-4FDF81F91A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F2E8F43-2FB7-47FA-7F3E-7D56FAFD16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C9DD53-6B68-1C17-0DFF-5087E73E326C}"/>
              </a:ext>
            </a:extLst>
          </p:cNvPr>
          <p:cNvSpPr>
            <a:spLocks noGrp="1"/>
          </p:cNvSpPr>
          <p:nvPr>
            <p:ph type="dt" sz="half" idx="10"/>
          </p:nvPr>
        </p:nvSpPr>
        <p:spPr/>
        <p:txBody>
          <a:bodyPr/>
          <a:lstStyle/>
          <a:p>
            <a:fld id="{90B5C8CB-A0D6-41FE-9088-F2257009CF57}" type="datetimeFigureOut">
              <a:rPr lang="en-US" smtClean="0"/>
              <a:t>7/10/2023</a:t>
            </a:fld>
            <a:endParaRPr lang="en-US"/>
          </a:p>
        </p:txBody>
      </p:sp>
      <p:sp>
        <p:nvSpPr>
          <p:cNvPr id="6" name="Footer Placeholder 5">
            <a:extLst>
              <a:ext uri="{FF2B5EF4-FFF2-40B4-BE49-F238E27FC236}">
                <a16:creationId xmlns:a16="http://schemas.microsoft.com/office/drawing/2014/main" id="{0A102236-69CE-8B90-395D-C9DC3D4F4E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BA261D-CF29-C96C-E2FB-3AAED7AFFAC5}"/>
              </a:ext>
            </a:extLst>
          </p:cNvPr>
          <p:cNvSpPr>
            <a:spLocks noGrp="1"/>
          </p:cNvSpPr>
          <p:nvPr>
            <p:ph type="sldNum" sz="quarter" idx="12"/>
          </p:nvPr>
        </p:nvSpPr>
        <p:spPr/>
        <p:txBody>
          <a:bodyPr/>
          <a:lstStyle/>
          <a:p>
            <a:fld id="{54247B91-5AB3-48C8-BA20-E0B11028BD70}" type="slidenum">
              <a:rPr lang="en-US" smtClean="0"/>
              <a:t>‹#›</a:t>
            </a:fld>
            <a:endParaRPr lang="en-US"/>
          </a:p>
        </p:txBody>
      </p:sp>
    </p:spTree>
    <p:extLst>
      <p:ext uri="{BB962C8B-B14F-4D97-AF65-F5344CB8AC3E}">
        <p14:creationId xmlns:p14="http://schemas.microsoft.com/office/powerpoint/2010/main" val="764644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04191F-3AF6-5DB1-D1E8-E7A3E46912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6E5278B-513F-4C5B-00DD-F790C9BBE7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ADD900-DBBB-6433-E330-58F739967A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B5C8CB-A0D6-41FE-9088-F2257009CF57}" type="datetimeFigureOut">
              <a:rPr lang="en-US" smtClean="0"/>
              <a:t>7/10/2023</a:t>
            </a:fld>
            <a:endParaRPr lang="en-US"/>
          </a:p>
        </p:txBody>
      </p:sp>
      <p:sp>
        <p:nvSpPr>
          <p:cNvPr id="5" name="Footer Placeholder 4">
            <a:extLst>
              <a:ext uri="{FF2B5EF4-FFF2-40B4-BE49-F238E27FC236}">
                <a16:creationId xmlns:a16="http://schemas.microsoft.com/office/drawing/2014/main" id="{AE2EB2B3-E9F4-3CD5-50A1-E3C32A56EA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D444FF2-C76E-ABA8-BD29-E017D22AFB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247B91-5AB3-48C8-BA20-E0B11028BD70}" type="slidenum">
              <a:rPr lang="en-US" smtClean="0"/>
              <a:t>‹#›</a:t>
            </a:fld>
            <a:endParaRPr lang="en-US"/>
          </a:p>
        </p:txBody>
      </p:sp>
    </p:spTree>
    <p:extLst>
      <p:ext uri="{BB962C8B-B14F-4D97-AF65-F5344CB8AC3E}">
        <p14:creationId xmlns:p14="http://schemas.microsoft.com/office/powerpoint/2010/main" val="21846474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D06181B-BD70-20CE-8118-7C46EAC94193}"/>
              </a:ext>
            </a:extLst>
          </p:cNvPr>
          <p:cNvSpPr>
            <a:spLocks noGrp="1"/>
          </p:cNvSpPr>
          <p:nvPr>
            <p:ph type="title"/>
          </p:nvPr>
        </p:nvSpPr>
        <p:spPr/>
        <p:txBody>
          <a:bodyPr/>
          <a:lstStyle/>
          <a:p>
            <a:r>
              <a:rPr lang="en-US" dirty="0"/>
              <a:t>For assistance in accessing this document, please contact nareee@usda.gov.</a:t>
            </a:r>
          </a:p>
        </p:txBody>
      </p:sp>
    </p:spTree>
    <p:extLst>
      <p:ext uri="{BB962C8B-B14F-4D97-AF65-F5344CB8AC3E}">
        <p14:creationId xmlns:p14="http://schemas.microsoft.com/office/powerpoint/2010/main" val="2132080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B80D115-F3B4-3441-93AE-5A4465A2C2A2}"/>
              </a:ext>
            </a:extLst>
          </p:cNvPr>
          <p:cNvSpPr>
            <a:spLocks noGrp="1"/>
          </p:cNvSpPr>
          <p:nvPr>
            <p:ph type="body" sz="quarter" idx="10"/>
          </p:nvPr>
        </p:nvSpPr>
        <p:spPr>
          <a:xfrm>
            <a:off x="572953" y="583741"/>
            <a:ext cx="5362561" cy="646664"/>
          </a:xfrm>
        </p:spPr>
        <p:txBody>
          <a:bodyPr vert="horz" lIns="91440" tIns="45720" rIns="91440" bIns="45720" rtlCol="0" anchor="t">
            <a:normAutofit/>
          </a:bodyPr>
          <a:lstStyle/>
          <a:p>
            <a:r>
              <a:rPr lang="en-US" sz="2400" dirty="0"/>
              <a:t>Specialty Crop Committee (SCC)</a:t>
            </a:r>
            <a:endParaRPr lang="en-US" sz="2400" dirty="0">
              <a:cs typeface="Calibri"/>
            </a:endParaRPr>
          </a:p>
        </p:txBody>
      </p:sp>
      <p:sp>
        <p:nvSpPr>
          <p:cNvPr id="5" name="Text Placeholder 4">
            <a:extLst>
              <a:ext uri="{FF2B5EF4-FFF2-40B4-BE49-F238E27FC236}">
                <a16:creationId xmlns:a16="http://schemas.microsoft.com/office/drawing/2014/main" id="{5364D4EF-9E69-917E-CE3A-1583EB6C4371}"/>
              </a:ext>
            </a:extLst>
          </p:cNvPr>
          <p:cNvSpPr>
            <a:spLocks noGrp="1"/>
          </p:cNvSpPr>
          <p:nvPr>
            <p:ph type="body" sz="quarter" idx="14"/>
          </p:nvPr>
        </p:nvSpPr>
        <p:spPr>
          <a:xfrm>
            <a:off x="572953" y="1115395"/>
            <a:ext cx="4949825" cy="4236389"/>
          </a:xfrm>
        </p:spPr>
        <p:txBody>
          <a:bodyPr vert="horz" lIns="91440" tIns="45720" rIns="91440" bIns="45720" rtlCol="0" anchor="t">
            <a:normAutofit/>
          </a:bodyPr>
          <a:lstStyle/>
          <a:p>
            <a:r>
              <a:rPr lang="en-US" sz="2000" dirty="0">
                <a:ea typeface="+mj-lt"/>
                <a:cs typeface="+mj-lt"/>
              </a:rPr>
              <a:t>Studies the scope and effectiveness of research, extension and economics programs affecting the specialty crop industry. This Committee reports its research findings and shares feedback to make US specialty crop production more efficient, productive and profitable.</a:t>
            </a:r>
          </a:p>
          <a:p>
            <a:r>
              <a:rPr lang="en-US" sz="2000" dirty="0">
                <a:cs typeface="Calibri"/>
              </a:rPr>
              <a:t>Work Products</a:t>
            </a:r>
          </a:p>
          <a:p>
            <a:pPr lvl="1"/>
            <a:r>
              <a:rPr lang="en-US" sz="2000" dirty="0">
                <a:cs typeface="Calibri"/>
              </a:rPr>
              <a:t>FY2022 – SCC’s Recommendations for NIFA’s FY2023 Specialty Crop Research Initiative (SCRI)</a:t>
            </a:r>
          </a:p>
          <a:p>
            <a:pPr lvl="1"/>
            <a:r>
              <a:rPr lang="en-US" sz="2000" dirty="0">
                <a:cs typeface="Calibri"/>
              </a:rPr>
              <a:t>FY2023 – SCC’s Recommendations for NIFA’s FY2024 Specialty Crop Research Initiative (SCRI)</a:t>
            </a:r>
          </a:p>
          <a:p>
            <a:pPr lvl="1"/>
            <a:endParaRPr lang="en-US" sz="2000" dirty="0">
              <a:cs typeface="Calibri"/>
            </a:endParaRPr>
          </a:p>
          <a:p>
            <a:endParaRPr lang="en-US" dirty="0">
              <a:cs typeface="Calibri"/>
            </a:endParaRPr>
          </a:p>
          <a:p>
            <a:pPr marL="457200" lvl="1" indent="0">
              <a:buNone/>
            </a:pPr>
            <a:endParaRPr lang="en-US" dirty="0">
              <a:cs typeface="Calibri"/>
            </a:endParaRPr>
          </a:p>
          <a:p>
            <a:endParaRPr lang="en-US" dirty="0">
              <a:cs typeface="Calibri"/>
            </a:endParaRPr>
          </a:p>
        </p:txBody>
      </p:sp>
      <p:sp>
        <p:nvSpPr>
          <p:cNvPr id="7" name="TextBox 6">
            <a:extLst>
              <a:ext uri="{FF2B5EF4-FFF2-40B4-BE49-F238E27FC236}">
                <a16:creationId xmlns:a16="http://schemas.microsoft.com/office/drawing/2014/main" id="{CCAE694F-745D-4947-C19C-9714C10CB211}"/>
              </a:ext>
            </a:extLst>
          </p:cNvPr>
          <p:cNvSpPr txBox="1"/>
          <p:nvPr/>
        </p:nvSpPr>
        <p:spPr>
          <a:xfrm>
            <a:off x="11059229" y="5695563"/>
            <a:ext cx="912991" cy="276999"/>
          </a:xfrm>
          <a:prstGeom prst="rect">
            <a:avLst/>
          </a:prstGeom>
          <a:noFill/>
        </p:spPr>
        <p:txBody>
          <a:bodyPr wrap="square" rtlCol="0">
            <a:spAutoFit/>
          </a:bodyPr>
          <a:lstStyle/>
          <a:p>
            <a:pPr algn="r"/>
            <a:fld id="{F7B3F63D-69FC-D646-8A94-B980D18F6B8D}" type="slidenum">
              <a:rPr lang="en-US" sz="1200" smtClean="0">
                <a:solidFill>
                  <a:schemeClr val="bg1"/>
                </a:solidFill>
                <a:latin typeface="Arial" panose="020B0604020202020204" pitchFamily="34" charset="0"/>
                <a:cs typeface="Arial" panose="020B0604020202020204" pitchFamily="34" charset="0"/>
              </a:rPr>
              <a:pPr algn="r"/>
              <a:t>2</a:t>
            </a:fld>
            <a:endParaRPr lang="en-US" sz="1200" dirty="0">
              <a:solidFill>
                <a:schemeClr val="bg1"/>
              </a:solidFill>
              <a:latin typeface="Arial" panose="020B0604020202020204" pitchFamily="34" charset="0"/>
              <a:cs typeface="Arial" panose="020B0604020202020204" pitchFamily="34" charset="0"/>
            </a:endParaRPr>
          </a:p>
        </p:txBody>
      </p:sp>
      <p:pic>
        <p:nvPicPr>
          <p:cNvPr id="8" name="Picture 15">
            <a:extLst>
              <a:ext uri="{FF2B5EF4-FFF2-40B4-BE49-F238E27FC236}">
                <a16:creationId xmlns:a16="http://schemas.microsoft.com/office/drawing/2014/main" id="{393279CB-8CC7-0DFD-9550-2E3C5D6E6A44}"/>
              </a:ext>
            </a:extLst>
          </p:cNvPr>
          <p:cNvPicPr>
            <a:picLocks noGrp="1" noChangeAspect="1"/>
          </p:cNvPicPr>
          <p:nvPr>
            <p:ph type="pic" sz="quarter" idx="13"/>
          </p:nvPr>
        </p:nvPicPr>
        <p:blipFill>
          <a:blip r:embed="rId2"/>
          <a:srcRect l="67" r="67"/>
          <a:stretch/>
        </p:blipFill>
        <p:spPr>
          <a:xfrm>
            <a:off x="5745163" y="0"/>
            <a:ext cx="6446837" cy="6062663"/>
          </a:xfrm>
        </p:spPr>
      </p:pic>
    </p:spTree>
    <p:extLst>
      <p:ext uri="{BB962C8B-B14F-4D97-AF65-F5344CB8AC3E}">
        <p14:creationId xmlns:p14="http://schemas.microsoft.com/office/powerpoint/2010/main" val="2583194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B80D115-F3B4-3441-93AE-5A4465A2C2A2}"/>
              </a:ext>
            </a:extLst>
          </p:cNvPr>
          <p:cNvSpPr>
            <a:spLocks noGrp="1"/>
          </p:cNvSpPr>
          <p:nvPr>
            <p:ph type="body" sz="quarter" idx="10"/>
          </p:nvPr>
        </p:nvSpPr>
        <p:spPr>
          <a:xfrm>
            <a:off x="271409" y="347435"/>
            <a:ext cx="5362561" cy="646664"/>
          </a:xfrm>
        </p:spPr>
        <p:txBody>
          <a:bodyPr vert="horz" lIns="91440" tIns="45720" rIns="91440" bIns="45720" rtlCol="0" anchor="t">
            <a:normAutofit fontScale="85000" lnSpcReduction="10000"/>
          </a:bodyPr>
          <a:lstStyle/>
          <a:p>
            <a:r>
              <a:rPr lang="en-US" sz="2400" dirty="0">
                <a:cs typeface="Calibri"/>
              </a:rPr>
              <a:t>FY2023 – SCC’s Recommendations for NIFA’s FY2024 Specialty Crop Research Initiative (SCRI)</a:t>
            </a:r>
          </a:p>
          <a:p>
            <a:endParaRPr lang="en-US" sz="2400" dirty="0">
              <a:cs typeface="Calibri"/>
            </a:endParaRPr>
          </a:p>
        </p:txBody>
      </p:sp>
      <p:sp>
        <p:nvSpPr>
          <p:cNvPr id="5" name="Text Placeholder 4">
            <a:extLst>
              <a:ext uri="{FF2B5EF4-FFF2-40B4-BE49-F238E27FC236}">
                <a16:creationId xmlns:a16="http://schemas.microsoft.com/office/drawing/2014/main" id="{5364D4EF-9E69-917E-CE3A-1583EB6C4371}"/>
              </a:ext>
            </a:extLst>
          </p:cNvPr>
          <p:cNvSpPr>
            <a:spLocks noGrp="1"/>
          </p:cNvSpPr>
          <p:nvPr>
            <p:ph type="body" sz="quarter" idx="14"/>
          </p:nvPr>
        </p:nvSpPr>
        <p:spPr>
          <a:xfrm>
            <a:off x="572953" y="1115395"/>
            <a:ext cx="4949825" cy="4236389"/>
          </a:xfrm>
        </p:spPr>
        <p:txBody>
          <a:bodyPr vert="horz" lIns="91440" tIns="45720" rIns="91440" bIns="45720" rtlCol="0" anchor="t">
            <a:normAutofit fontScale="92500" lnSpcReduction="20000"/>
          </a:bodyPr>
          <a:lstStyle/>
          <a:p>
            <a:r>
              <a:rPr lang="en-US" sz="2600" dirty="0">
                <a:ea typeface="+mj-lt"/>
                <a:cs typeface="+mj-lt"/>
              </a:rPr>
              <a:t>Matching Requirement</a:t>
            </a:r>
          </a:p>
          <a:p>
            <a:pPr lvl="1"/>
            <a:r>
              <a:rPr lang="en-US" sz="2200" dirty="0">
                <a:ea typeface="Times New Roman" panose="02020603050405020304" pitchFamily="18" charset="0"/>
              </a:rPr>
              <a:t>I</a:t>
            </a:r>
            <a:r>
              <a:rPr lang="en-US" sz="2200" dirty="0">
                <a:effectLst/>
                <a:ea typeface="Times New Roman" panose="02020603050405020304" pitchFamily="18" charset="0"/>
              </a:rPr>
              <a:t>nstructions regarding matching requirements (if reinstated) be made clear up front (i.e., in the program’s Request for Pre Applications (RFPA).</a:t>
            </a:r>
          </a:p>
          <a:p>
            <a:pPr lvl="1"/>
            <a:r>
              <a:rPr lang="en-US" sz="2200" dirty="0">
                <a:ea typeface="Times New Roman" panose="02020603050405020304" pitchFamily="18" charset="0"/>
              </a:rPr>
              <a:t>A</a:t>
            </a:r>
            <a:r>
              <a:rPr lang="en-US" sz="2200" dirty="0">
                <a:effectLst/>
                <a:ea typeface="Times New Roman" panose="02020603050405020304" pitchFamily="18" charset="0"/>
              </a:rPr>
              <a:t>bility to make exceptions to the matching requirement and the process for doing so be clarified.</a:t>
            </a:r>
          </a:p>
          <a:p>
            <a:pPr lvl="1"/>
            <a:r>
              <a:rPr lang="en-US" sz="2200" dirty="0">
                <a:effectLst/>
                <a:ea typeface="Times New Roman" panose="02020603050405020304" pitchFamily="18" charset="0"/>
              </a:rPr>
              <a:t>Additional clarification on the ability to make exceptions to the matching requirement for less well-financed institutions.</a:t>
            </a:r>
          </a:p>
          <a:p>
            <a:r>
              <a:rPr lang="en-US" sz="2600" dirty="0">
                <a:latin typeface="+mn-lt"/>
                <a:cs typeface="Calibri"/>
              </a:rPr>
              <a:t>Evaluation</a:t>
            </a:r>
          </a:p>
          <a:p>
            <a:pPr lvl="1"/>
            <a:r>
              <a:rPr lang="en-US" sz="2200" dirty="0">
                <a:effectLst/>
                <a:ea typeface="Times New Roman" panose="02020603050405020304" pitchFamily="18" charset="0"/>
              </a:rPr>
              <a:t>NIFA consider a central administrative unit that could provide applicants evaluation tools.</a:t>
            </a:r>
          </a:p>
          <a:p>
            <a:endParaRPr lang="en-US" sz="2000" dirty="0">
              <a:cs typeface="Calibri"/>
            </a:endParaRPr>
          </a:p>
          <a:p>
            <a:endParaRPr lang="en-US" sz="2000" dirty="0">
              <a:cs typeface="Calibri"/>
            </a:endParaRPr>
          </a:p>
          <a:p>
            <a:endParaRPr lang="en-US" dirty="0">
              <a:cs typeface="Calibri"/>
            </a:endParaRPr>
          </a:p>
          <a:p>
            <a:pPr marL="457200" lvl="1" indent="0">
              <a:buNone/>
            </a:pPr>
            <a:endParaRPr lang="en-US" dirty="0">
              <a:cs typeface="Calibri"/>
            </a:endParaRPr>
          </a:p>
          <a:p>
            <a:endParaRPr lang="en-US" dirty="0">
              <a:cs typeface="Calibri"/>
            </a:endParaRPr>
          </a:p>
        </p:txBody>
      </p:sp>
      <p:sp>
        <p:nvSpPr>
          <p:cNvPr id="7" name="TextBox 6">
            <a:extLst>
              <a:ext uri="{FF2B5EF4-FFF2-40B4-BE49-F238E27FC236}">
                <a16:creationId xmlns:a16="http://schemas.microsoft.com/office/drawing/2014/main" id="{CCAE694F-745D-4947-C19C-9714C10CB211}"/>
              </a:ext>
            </a:extLst>
          </p:cNvPr>
          <p:cNvSpPr txBox="1"/>
          <p:nvPr/>
        </p:nvSpPr>
        <p:spPr>
          <a:xfrm>
            <a:off x="11059229" y="5695563"/>
            <a:ext cx="912991" cy="276999"/>
          </a:xfrm>
          <a:prstGeom prst="rect">
            <a:avLst/>
          </a:prstGeom>
          <a:noFill/>
        </p:spPr>
        <p:txBody>
          <a:bodyPr wrap="square" rtlCol="0">
            <a:spAutoFit/>
          </a:bodyPr>
          <a:lstStyle/>
          <a:p>
            <a:pPr algn="r"/>
            <a:fld id="{F7B3F63D-69FC-D646-8A94-B980D18F6B8D}" type="slidenum">
              <a:rPr lang="en-US" sz="1200" smtClean="0">
                <a:solidFill>
                  <a:schemeClr val="bg1"/>
                </a:solidFill>
                <a:latin typeface="Arial" panose="020B0604020202020204" pitchFamily="34" charset="0"/>
                <a:cs typeface="Arial" panose="020B0604020202020204" pitchFamily="34" charset="0"/>
              </a:rPr>
              <a:pPr algn="r"/>
              <a:t>3</a:t>
            </a:fld>
            <a:endParaRPr lang="en-US" sz="1200" dirty="0">
              <a:solidFill>
                <a:schemeClr val="bg1"/>
              </a:solidFill>
              <a:latin typeface="Arial" panose="020B0604020202020204" pitchFamily="34" charset="0"/>
              <a:cs typeface="Arial" panose="020B0604020202020204" pitchFamily="34" charset="0"/>
            </a:endParaRPr>
          </a:p>
        </p:txBody>
      </p:sp>
      <p:pic>
        <p:nvPicPr>
          <p:cNvPr id="9" name="Picture Placeholder 8" descr="A hand holding a phone with a screen on it&#10;&#10;Description automatically generated with low confidence">
            <a:extLst>
              <a:ext uri="{FF2B5EF4-FFF2-40B4-BE49-F238E27FC236}">
                <a16:creationId xmlns:a16="http://schemas.microsoft.com/office/drawing/2014/main" id="{27B69973-6BEA-D57D-4560-3B76D686CD74}"/>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6976" r="16976"/>
          <a:stretch>
            <a:fillRect/>
          </a:stretch>
        </p:blipFill>
        <p:spPr/>
      </p:pic>
    </p:spTree>
    <p:extLst>
      <p:ext uri="{BB962C8B-B14F-4D97-AF65-F5344CB8AC3E}">
        <p14:creationId xmlns:p14="http://schemas.microsoft.com/office/powerpoint/2010/main" val="2748118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B80D115-F3B4-3441-93AE-5A4465A2C2A2}"/>
              </a:ext>
            </a:extLst>
          </p:cNvPr>
          <p:cNvSpPr>
            <a:spLocks noGrp="1"/>
          </p:cNvSpPr>
          <p:nvPr>
            <p:ph type="body" sz="quarter" idx="10"/>
          </p:nvPr>
        </p:nvSpPr>
        <p:spPr>
          <a:xfrm>
            <a:off x="271409" y="347435"/>
            <a:ext cx="5362561" cy="646664"/>
          </a:xfrm>
        </p:spPr>
        <p:txBody>
          <a:bodyPr vert="horz" lIns="91440" tIns="45720" rIns="91440" bIns="45720" rtlCol="0" anchor="t">
            <a:normAutofit fontScale="85000" lnSpcReduction="10000"/>
          </a:bodyPr>
          <a:lstStyle/>
          <a:p>
            <a:r>
              <a:rPr lang="en-US" sz="2400" dirty="0">
                <a:cs typeface="Calibri"/>
              </a:rPr>
              <a:t>FY2023 – SCC’s Recommendations for NIFA’s FY2024 Specialty Crop Research Initiative (SCRI)</a:t>
            </a:r>
          </a:p>
          <a:p>
            <a:endParaRPr lang="en-US" sz="2400" dirty="0">
              <a:cs typeface="Calibri"/>
            </a:endParaRPr>
          </a:p>
        </p:txBody>
      </p:sp>
      <p:sp>
        <p:nvSpPr>
          <p:cNvPr id="5" name="Text Placeholder 4">
            <a:extLst>
              <a:ext uri="{FF2B5EF4-FFF2-40B4-BE49-F238E27FC236}">
                <a16:creationId xmlns:a16="http://schemas.microsoft.com/office/drawing/2014/main" id="{5364D4EF-9E69-917E-CE3A-1583EB6C4371}"/>
              </a:ext>
            </a:extLst>
          </p:cNvPr>
          <p:cNvSpPr>
            <a:spLocks noGrp="1"/>
          </p:cNvSpPr>
          <p:nvPr>
            <p:ph type="body" sz="quarter" idx="14"/>
          </p:nvPr>
        </p:nvSpPr>
        <p:spPr>
          <a:xfrm>
            <a:off x="572953" y="1115395"/>
            <a:ext cx="4949825" cy="4781971"/>
          </a:xfrm>
        </p:spPr>
        <p:txBody>
          <a:bodyPr vert="horz" lIns="91440" tIns="45720" rIns="91440" bIns="45720" rtlCol="0" anchor="t">
            <a:normAutofit fontScale="85000" lnSpcReduction="20000"/>
          </a:bodyPr>
          <a:lstStyle/>
          <a:p>
            <a:pPr marL="0" indent="0">
              <a:buNone/>
            </a:pPr>
            <a:endParaRPr lang="en-US" sz="2000" dirty="0">
              <a:cs typeface="Calibri"/>
            </a:endParaRPr>
          </a:p>
          <a:p>
            <a:r>
              <a:rPr lang="en-US" sz="2400" dirty="0">
                <a:latin typeface="+mn-lt"/>
                <a:ea typeface="+mj-lt"/>
                <a:cs typeface="+mj-lt"/>
              </a:rPr>
              <a:t>Presentations/Input Sessions</a:t>
            </a:r>
          </a:p>
          <a:p>
            <a:pPr lvl="1"/>
            <a:r>
              <a:rPr lang="en-US" sz="2100" dirty="0">
                <a:ea typeface="Times New Roman" panose="02020603050405020304" pitchFamily="18" charset="0"/>
              </a:rPr>
              <a:t>A</a:t>
            </a:r>
            <a:r>
              <a:rPr lang="en-US" sz="2100" dirty="0">
                <a:effectLst/>
                <a:ea typeface="Times New Roman" panose="02020603050405020304" pitchFamily="18" charset="0"/>
              </a:rPr>
              <a:t>dditional listening sessions scheduled to increase the quality of industry feedback provided to the SCRI program in the future. The SCC believes that key specialty crop industry associations are aware of the opportunity to weigh in, but perhaps regularly scheduled listening sessions could/should be held.</a:t>
            </a:r>
          </a:p>
          <a:p>
            <a:r>
              <a:rPr lang="en-US" sz="2400" dirty="0">
                <a:latin typeface="+mn-lt"/>
                <a:cs typeface="Calibri"/>
              </a:rPr>
              <a:t>Funded Projects &amp; Categories</a:t>
            </a:r>
          </a:p>
          <a:p>
            <a:pPr lvl="1"/>
            <a:r>
              <a:rPr lang="en-US" sz="2100" dirty="0">
                <a:ea typeface="Times New Roman" panose="02020603050405020304" pitchFamily="18" charset="0"/>
              </a:rPr>
              <a:t>SCC requests </a:t>
            </a:r>
            <a:r>
              <a:rPr lang="en-US" sz="2100" dirty="0">
                <a:effectLst/>
                <a:ea typeface="Times New Roman" panose="02020603050405020304" pitchFamily="18" charset="0"/>
              </a:rPr>
              <a:t>increased understanding of how these legislatively-mandated categories are explored on a regular basis (i.e. every time the program is re-evaluated).</a:t>
            </a:r>
          </a:p>
          <a:p>
            <a:r>
              <a:rPr lang="en-US" sz="2400" dirty="0">
                <a:effectLst/>
                <a:latin typeface="+mn-lt"/>
                <a:ea typeface="Times New Roman" panose="02020603050405020304" pitchFamily="18" charset="0"/>
              </a:rPr>
              <a:t>Schedule</a:t>
            </a:r>
          </a:p>
          <a:p>
            <a:pPr lvl="1"/>
            <a:r>
              <a:rPr lang="en-US" sz="2100" dirty="0">
                <a:solidFill>
                  <a:srgbClr val="000000"/>
                </a:solidFill>
                <a:ea typeface="Times New Roman" panose="02020603050405020304" pitchFamily="18" charset="0"/>
              </a:rPr>
              <a:t>A</a:t>
            </a:r>
            <a:r>
              <a:rPr lang="en-US" sz="2100" dirty="0">
                <a:solidFill>
                  <a:srgbClr val="000000"/>
                </a:solidFill>
                <a:effectLst/>
                <a:ea typeface="Times New Roman" panose="02020603050405020304" pitchFamily="18" charset="0"/>
              </a:rPr>
              <a:t>cknowledgment that establishing a standard RFPA/RFA schedule has been helpful and appreciates NIFA implementing this program revision.</a:t>
            </a:r>
            <a:endParaRPr lang="en-US" sz="2100" dirty="0">
              <a:effectLst/>
              <a:ea typeface="Times New Roman" panose="02020603050405020304" pitchFamily="18" charset="0"/>
            </a:endParaRPr>
          </a:p>
          <a:p>
            <a:endParaRPr lang="en-US" dirty="0">
              <a:cs typeface="Calibri"/>
            </a:endParaRPr>
          </a:p>
          <a:p>
            <a:pPr marL="457200" lvl="1" indent="0">
              <a:buNone/>
            </a:pPr>
            <a:endParaRPr lang="en-US" dirty="0">
              <a:cs typeface="Calibri"/>
            </a:endParaRPr>
          </a:p>
          <a:p>
            <a:endParaRPr lang="en-US" dirty="0">
              <a:cs typeface="Calibri"/>
            </a:endParaRPr>
          </a:p>
        </p:txBody>
      </p:sp>
      <p:sp>
        <p:nvSpPr>
          <p:cNvPr id="7" name="TextBox 6">
            <a:extLst>
              <a:ext uri="{FF2B5EF4-FFF2-40B4-BE49-F238E27FC236}">
                <a16:creationId xmlns:a16="http://schemas.microsoft.com/office/drawing/2014/main" id="{CCAE694F-745D-4947-C19C-9714C10CB211}"/>
              </a:ext>
            </a:extLst>
          </p:cNvPr>
          <p:cNvSpPr txBox="1"/>
          <p:nvPr/>
        </p:nvSpPr>
        <p:spPr>
          <a:xfrm>
            <a:off x="11059229" y="5695563"/>
            <a:ext cx="912991" cy="276999"/>
          </a:xfrm>
          <a:prstGeom prst="rect">
            <a:avLst/>
          </a:prstGeom>
          <a:noFill/>
        </p:spPr>
        <p:txBody>
          <a:bodyPr wrap="square" rtlCol="0">
            <a:spAutoFit/>
          </a:bodyPr>
          <a:lstStyle/>
          <a:p>
            <a:pPr algn="r"/>
            <a:fld id="{F7B3F63D-69FC-D646-8A94-B980D18F6B8D}" type="slidenum">
              <a:rPr lang="en-US" sz="1200" smtClean="0">
                <a:solidFill>
                  <a:schemeClr val="bg1"/>
                </a:solidFill>
                <a:latin typeface="Arial" panose="020B0604020202020204" pitchFamily="34" charset="0"/>
                <a:cs typeface="Arial" panose="020B0604020202020204" pitchFamily="34" charset="0"/>
              </a:rPr>
              <a:pPr algn="r"/>
              <a:t>4</a:t>
            </a:fld>
            <a:endParaRPr lang="en-US" sz="1200" dirty="0">
              <a:solidFill>
                <a:schemeClr val="bg1"/>
              </a:solidFill>
              <a:latin typeface="Arial" panose="020B0604020202020204" pitchFamily="34" charset="0"/>
              <a:cs typeface="Arial" panose="020B0604020202020204" pitchFamily="34" charset="0"/>
            </a:endParaRPr>
          </a:p>
        </p:txBody>
      </p:sp>
      <p:pic>
        <p:nvPicPr>
          <p:cNvPr id="9" name="Picture Placeholder 8" descr="A hand holding a phone with a screen on it&#10;&#10;Description automatically generated with low confidence">
            <a:extLst>
              <a:ext uri="{FF2B5EF4-FFF2-40B4-BE49-F238E27FC236}">
                <a16:creationId xmlns:a16="http://schemas.microsoft.com/office/drawing/2014/main" id="{2B2570F3-4E1E-AFC6-7BA9-BCC1FEFC80ED}"/>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6976" r="16976"/>
          <a:stretch>
            <a:fillRect/>
          </a:stretch>
        </p:blipFill>
        <p:spPr/>
      </p:pic>
    </p:spTree>
    <p:extLst>
      <p:ext uri="{BB962C8B-B14F-4D97-AF65-F5344CB8AC3E}">
        <p14:creationId xmlns:p14="http://schemas.microsoft.com/office/powerpoint/2010/main" val="2288543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B80D115-F3B4-3441-93AE-5A4465A2C2A2}"/>
              </a:ext>
            </a:extLst>
          </p:cNvPr>
          <p:cNvSpPr>
            <a:spLocks noGrp="1"/>
          </p:cNvSpPr>
          <p:nvPr>
            <p:ph type="body" sz="quarter" idx="10"/>
          </p:nvPr>
        </p:nvSpPr>
        <p:spPr>
          <a:xfrm>
            <a:off x="271409" y="347435"/>
            <a:ext cx="5362561" cy="646664"/>
          </a:xfrm>
        </p:spPr>
        <p:txBody>
          <a:bodyPr vert="horz" lIns="91440" tIns="45720" rIns="91440" bIns="45720" rtlCol="0" anchor="t">
            <a:normAutofit fontScale="85000" lnSpcReduction="10000"/>
          </a:bodyPr>
          <a:lstStyle/>
          <a:p>
            <a:r>
              <a:rPr lang="en-US" sz="2400" dirty="0">
                <a:cs typeface="Calibri"/>
              </a:rPr>
              <a:t>FY2023 – SCC’s Recommendations for NIFA’s FY2024 Specialty Crop Research Initiative (SCRI)</a:t>
            </a:r>
          </a:p>
          <a:p>
            <a:endParaRPr lang="en-US" sz="2400" dirty="0">
              <a:cs typeface="Calibri"/>
            </a:endParaRPr>
          </a:p>
        </p:txBody>
      </p:sp>
      <p:sp>
        <p:nvSpPr>
          <p:cNvPr id="5" name="Text Placeholder 4">
            <a:extLst>
              <a:ext uri="{FF2B5EF4-FFF2-40B4-BE49-F238E27FC236}">
                <a16:creationId xmlns:a16="http://schemas.microsoft.com/office/drawing/2014/main" id="{5364D4EF-9E69-917E-CE3A-1583EB6C4371}"/>
              </a:ext>
            </a:extLst>
          </p:cNvPr>
          <p:cNvSpPr>
            <a:spLocks noGrp="1"/>
          </p:cNvSpPr>
          <p:nvPr>
            <p:ph type="body" sz="quarter" idx="14"/>
          </p:nvPr>
        </p:nvSpPr>
        <p:spPr>
          <a:xfrm>
            <a:off x="572953" y="1115395"/>
            <a:ext cx="4949825" cy="4236389"/>
          </a:xfrm>
        </p:spPr>
        <p:txBody>
          <a:bodyPr vert="horz" lIns="91440" tIns="45720" rIns="91440" bIns="45720" rtlCol="0" anchor="t">
            <a:normAutofit/>
          </a:bodyPr>
          <a:lstStyle/>
          <a:p>
            <a:r>
              <a:rPr lang="en-US" sz="2000" dirty="0">
                <a:cs typeface="Calibri"/>
              </a:rPr>
              <a:t>March 2023 virtual meeting with NIFA leadership and past SCRI grant project directors</a:t>
            </a:r>
          </a:p>
          <a:p>
            <a:pPr lvl="1"/>
            <a:r>
              <a:rPr lang="en-US" sz="2000" dirty="0">
                <a:cs typeface="Calibri"/>
              </a:rPr>
              <a:t>Assess how current SCRI projects are progressing</a:t>
            </a:r>
          </a:p>
          <a:p>
            <a:pPr lvl="1"/>
            <a:r>
              <a:rPr lang="en-US" sz="2000" dirty="0">
                <a:cs typeface="Calibri"/>
              </a:rPr>
              <a:t>Provide any new recommendations for NIFA’s FY2024 ECDRE program</a:t>
            </a:r>
          </a:p>
          <a:p>
            <a:r>
              <a:rPr lang="en-US" sz="2000" dirty="0">
                <a:cs typeface="Calibri"/>
              </a:rPr>
              <a:t>Response to NIFA on FY2024 SCRI (statutorily-required) by September 30, 2023</a:t>
            </a:r>
          </a:p>
          <a:p>
            <a:endParaRPr lang="en-US" sz="2000" dirty="0">
              <a:cs typeface="Calibri"/>
            </a:endParaRPr>
          </a:p>
          <a:p>
            <a:endParaRPr lang="en-US" sz="2000" dirty="0">
              <a:cs typeface="Calibri"/>
            </a:endParaRPr>
          </a:p>
          <a:p>
            <a:endParaRPr lang="en-US" dirty="0">
              <a:cs typeface="Calibri"/>
            </a:endParaRPr>
          </a:p>
          <a:p>
            <a:pPr marL="457200" lvl="1" indent="0">
              <a:buNone/>
            </a:pPr>
            <a:endParaRPr lang="en-US" dirty="0">
              <a:cs typeface="Calibri"/>
            </a:endParaRPr>
          </a:p>
          <a:p>
            <a:endParaRPr lang="en-US" dirty="0">
              <a:cs typeface="Calibri"/>
            </a:endParaRPr>
          </a:p>
        </p:txBody>
      </p:sp>
      <p:sp>
        <p:nvSpPr>
          <p:cNvPr id="7" name="TextBox 6">
            <a:extLst>
              <a:ext uri="{FF2B5EF4-FFF2-40B4-BE49-F238E27FC236}">
                <a16:creationId xmlns:a16="http://schemas.microsoft.com/office/drawing/2014/main" id="{CCAE694F-745D-4947-C19C-9714C10CB211}"/>
              </a:ext>
            </a:extLst>
          </p:cNvPr>
          <p:cNvSpPr txBox="1"/>
          <p:nvPr/>
        </p:nvSpPr>
        <p:spPr>
          <a:xfrm>
            <a:off x="11059229" y="5695563"/>
            <a:ext cx="912991" cy="276999"/>
          </a:xfrm>
          <a:prstGeom prst="rect">
            <a:avLst/>
          </a:prstGeom>
          <a:noFill/>
        </p:spPr>
        <p:txBody>
          <a:bodyPr wrap="square" rtlCol="0">
            <a:spAutoFit/>
          </a:bodyPr>
          <a:lstStyle/>
          <a:p>
            <a:pPr algn="r"/>
            <a:fld id="{F7B3F63D-69FC-D646-8A94-B980D18F6B8D}" type="slidenum">
              <a:rPr lang="en-US" sz="1200" smtClean="0">
                <a:solidFill>
                  <a:schemeClr val="bg1"/>
                </a:solidFill>
                <a:latin typeface="Arial" panose="020B0604020202020204" pitchFamily="34" charset="0"/>
                <a:cs typeface="Arial" panose="020B0604020202020204" pitchFamily="34" charset="0"/>
              </a:rPr>
              <a:pPr algn="r"/>
              <a:t>5</a:t>
            </a:fld>
            <a:endParaRPr lang="en-US" sz="1200">
              <a:solidFill>
                <a:schemeClr val="bg1"/>
              </a:solidFill>
              <a:latin typeface="Arial" panose="020B0604020202020204" pitchFamily="34" charset="0"/>
              <a:cs typeface="Arial" panose="020B0604020202020204" pitchFamily="34" charset="0"/>
            </a:endParaRPr>
          </a:p>
        </p:txBody>
      </p:sp>
      <p:pic>
        <p:nvPicPr>
          <p:cNvPr id="9" name="Picture Placeholder 8" descr="A hand holding a phone with a screen on it&#10;&#10;Description automatically generated with low confidence">
            <a:extLst>
              <a:ext uri="{FF2B5EF4-FFF2-40B4-BE49-F238E27FC236}">
                <a16:creationId xmlns:a16="http://schemas.microsoft.com/office/drawing/2014/main" id="{A8C7F5C4-78DC-0D11-866D-60FD144A99AC}"/>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6976" r="16976"/>
          <a:stretch>
            <a:fillRect/>
          </a:stretch>
        </p:blipFill>
        <p:spPr/>
      </p:pic>
    </p:spTree>
    <p:extLst>
      <p:ext uri="{BB962C8B-B14F-4D97-AF65-F5344CB8AC3E}">
        <p14:creationId xmlns:p14="http://schemas.microsoft.com/office/powerpoint/2010/main" val="368882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B80D115-F3B4-3441-93AE-5A4465A2C2A2}"/>
              </a:ext>
            </a:extLst>
          </p:cNvPr>
          <p:cNvSpPr>
            <a:spLocks noGrp="1"/>
          </p:cNvSpPr>
          <p:nvPr>
            <p:ph type="body" sz="quarter" idx="10"/>
          </p:nvPr>
        </p:nvSpPr>
        <p:spPr>
          <a:xfrm>
            <a:off x="324385" y="359909"/>
            <a:ext cx="5362561" cy="646664"/>
          </a:xfrm>
        </p:spPr>
        <p:txBody>
          <a:bodyPr vert="horz" lIns="91440" tIns="45720" rIns="91440" bIns="45720" rtlCol="0" anchor="t">
            <a:normAutofit/>
          </a:bodyPr>
          <a:lstStyle/>
          <a:p>
            <a:r>
              <a:rPr lang="en-US" sz="2400" dirty="0">
                <a:cs typeface="Calibri"/>
              </a:rPr>
              <a:t>FY2024 – SCC “Look Ahead”</a:t>
            </a:r>
            <a:endParaRPr lang="en-US" sz="2400" dirty="0">
              <a:highlight>
                <a:srgbClr val="FFFF00"/>
              </a:highlight>
              <a:cs typeface="Calibri"/>
            </a:endParaRPr>
          </a:p>
          <a:p>
            <a:endParaRPr lang="en-US" sz="2400" dirty="0">
              <a:cs typeface="Calibri"/>
            </a:endParaRPr>
          </a:p>
        </p:txBody>
      </p:sp>
      <p:sp>
        <p:nvSpPr>
          <p:cNvPr id="5" name="Text Placeholder 4">
            <a:extLst>
              <a:ext uri="{FF2B5EF4-FFF2-40B4-BE49-F238E27FC236}">
                <a16:creationId xmlns:a16="http://schemas.microsoft.com/office/drawing/2014/main" id="{5364D4EF-9E69-917E-CE3A-1583EB6C4371}"/>
              </a:ext>
            </a:extLst>
          </p:cNvPr>
          <p:cNvSpPr>
            <a:spLocks noGrp="1"/>
          </p:cNvSpPr>
          <p:nvPr>
            <p:ph type="body" sz="quarter" idx="14"/>
          </p:nvPr>
        </p:nvSpPr>
        <p:spPr>
          <a:xfrm>
            <a:off x="408567" y="1262936"/>
            <a:ext cx="4949825" cy="4321068"/>
          </a:xfrm>
        </p:spPr>
        <p:txBody>
          <a:bodyPr vert="horz" lIns="91440" tIns="45720" rIns="91440" bIns="45720" rtlCol="0" anchor="t">
            <a:normAutofit/>
          </a:bodyPr>
          <a:lstStyle/>
          <a:p>
            <a:r>
              <a:rPr lang="en-US" sz="2000" dirty="0">
                <a:cs typeface="Calibri"/>
              </a:rPr>
              <a:t>Need to plan an in-person meeting in FY2024 to discuss and determine this subcommittee’s work – beyond SCRI assessment – going forward</a:t>
            </a:r>
            <a:endParaRPr lang="en-US" dirty="0">
              <a:cs typeface="Calibri"/>
            </a:endParaRPr>
          </a:p>
          <a:p>
            <a:pPr marL="457200" lvl="1" indent="0">
              <a:buNone/>
            </a:pPr>
            <a:endParaRPr lang="en-US" dirty="0">
              <a:cs typeface="Calibri"/>
            </a:endParaRPr>
          </a:p>
          <a:p>
            <a:endParaRPr lang="en-US" dirty="0">
              <a:cs typeface="Calibri"/>
            </a:endParaRPr>
          </a:p>
        </p:txBody>
      </p:sp>
      <p:sp>
        <p:nvSpPr>
          <p:cNvPr id="7" name="TextBox 6">
            <a:extLst>
              <a:ext uri="{FF2B5EF4-FFF2-40B4-BE49-F238E27FC236}">
                <a16:creationId xmlns:a16="http://schemas.microsoft.com/office/drawing/2014/main" id="{CCAE694F-745D-4947-C19C-9714C10CB211}"/>
              </a:ext>
            </a:extLst>
          </p:cNvPr>
          <p:cNvSpPr txBox="1"/>
          <p:nvPr/>
        </p:nvSpPr>
        <p:spPr>
          <a:xfrm>
            <a:off x="11059229" y="5695563"/>
            <a:ext cx="912991"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B3F63D-69FC-D646-8A94-B980D18F6B8D}" type="slidenum">
              <a:rPr kumimoji="0" lang="en-US" sz="12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3" name="Picture Placeholder 2">
            <a:extLst>
              <a:ext uri="{FF2B5EF4-FFF2-40B4-BE49-F238E27FC236}">
                <a16:creationId xmlns:a16="http://schemas.microsoft.com/office/drawing/2014/main" id="{914224CB-A62C-255C-D84A-9DBB66A82D10}"/>
              </a:ext>
            </a:extLst>
          </p:cNvPr>
          <p:cNvPicPr>
            <a:picLocks noGrp="1" noChangeAspect="1"/>
          </p:cNvPicPr>
          <p:nvPr>
            <p:ph type="pic" sz="quarter" idx="13"/>
          </p:nvPr>
        </p:nvPicPr>
        <p:blipFill>
          <a:blip r:embed="rId3"/>
          <a:srcRect t="2" b="2"/>
          <a:stretch>
            <a:fillRect/>
          </a:stretch>
        </p:blipFill>
        <p:spPr>
          <a:prstGeom prst="rect">
            <a:avLst/>
          </a:prstGeom>
        </p:spPr>
      </p:pic>
    </p:spTree>
    <p:extLst>
      <p:ext uri="{BB962C8B-B14F-4D97-AF65-F5344CB8AC3E}">
        <p14:creationId xmlns:p14="http://schemas.microsoft.com/office/powerpoint/2010/main" val="1673094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783928CA0618E4D9C974D383EE94B9A" ma:contentTypeVersion="11" ma:contentTypeDescription="Create a new document." ma:contentTypeScope="" ma:versionID="930df08a9f495fa70db3a5d9eea4f16f">
  <xsd:schema xmlns:xsd="http://www.w3.org/2001/XMLSchema" xmlns:xs="http://www.w3.org/2001/XMLSchema" xmlns:p="http://schemas.microsoft.com/office/2006/metadata/properties" xmlns:ns2="19a00bb8-6d7f-4e3c-8312-7f351bff4d26" xmlns:ns3="8989e98d-8211-4807-b8e1-a918a0aa67ff" targetNamespace="http://schemas.microsoft.com/office/2006/metadata/properties" ma:root="true" ma:fieldsID="4d7144c2b6cc1c2b5cfe9838ed798c9e" ns2:_="" ns3:_="">
    <xsd:import namespace="19a00bb8-6d7f-4e3c-8312-7f351bff4d26"/>
    <xsd:import namespace="8989e98d-8211-4807-b8e1-a918a0aa67f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a00bb8-6d7f-4e3c-8312-7f351bff4d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8ff62593-b918-4deb-ac08-0d74ac0cc7e6"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989e98d-8211-4807-b8e1-a918a0aa67f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9a00bb8-6d7f-4e3c-8312-7f351bff4d2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4BA7885-4268-45D2-92C8-356638D705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a00bb8-6d7f-4e3c-8312-7f351bff4d26"/>
    <ds:schemaRef ds:uri="8989e98d-8211-4807-b8e1-a918a0aa67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3BFC6CA-3EA6-4D55-A175-1E2021EB0B23}">
  <ds:schemaRefs>
    <ds:schemaRef ds:uri="http://schemas.microsoft.com/sharepoint/v3/contenttype/forms"/>
  </ds:schemaRefs>
</ds:datastoreItem>
</file>

<file path=customXml/itemProps3.xml><?xml version="1.0" encoding="utf-8"?>
<ds:datastoreItem xmlns:ds="http://schemas.openxmlformats.org/officeDocument/2006/customXml" ds:itemID="{76A55A84-5A64-46C6-98AE-4270C5FE23DE}">
  <ds:schemaRefs>
    <ds:schemaRef ds:uri="http://purl.org/dc/elements/1.1/"/>
    <ds:schemaRef ds:uri="http://purl.org/dc/dcmitype/"/>
    <ds:schemaRef ds:uri="http://schemas.microsoft.com/office/2006/documentManagement/types"/>
    <ds:schemaRef ds:uri="19a00bb8-6d7f-4e3c-8312-7f351bff4d26"/>
    <ds:schemaRef ds:uri="http://schemas.microsoft.com/office/infopath/2007/PartnerControls"/>
    <ds:schemaRef ds:uri="http://schemas.openxmlformats.org/package/2006/metadata/core-properties"/>
    <ds:schemaRef ds:uri="8989e98d-8211-4807-b8e1-a918a0aa67ff"/>
    <ds:schemaRef ds:uri="http://schemas.microsoft.com/office/2006/metadata/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12</TotalTime>
  <Words>395</Words>
  <Application>Microsoft Office PowerPoint</Application>
  <PresentationFormat>Widescreen</PresentationFormat>
  <Paragraphs>43</Paragraphs>
  <Slides>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For assistance in accessing this document, please contact nareee@usda.gov.</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Lewis, Kate - OSEC, DC</dc:creator>
  <cp:lastModifiedBy>Ball, Sandra - REE-ARS</cp:lastModifiedBy>
  <cp:revision>2</cp:revision>
  <dcterms:created xsi:type="dcterms:W3CDTF">2023-06-02T17:34:02Z</dcterms:created>
  <dcterms:modified xsi:type="dcterms:W3CDTF">2023-07-10T16:08:35Z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0x010100D783928CA0618E4D9C974D383EE94B9A</vt:lpwstr>
  </property>
</Properties>
</file>