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2" r:id="rId5"/>
  </p:sldMasterIdLst>
  <p:notesMasterIdLst>
    <p:notesMasterId r:id="rId14"/>
  </p:notesMasterIdLst>
  <p:sldIdLst>
    <p:sldId id="1871" r:id="rId6"/>
    <p:sldId id="257" r:id="rId7"/>
    <p:sldId id="1833" r:id="rId8"/>
    <p:sldId id="1870" r:id="rId9"/>
    <p:sldId id="1823" r:id="rId10"/>
    <p:sldId id="1857" r:id="rId11"/>
    <p:sldId id="264" r:id="rId12"/>
    <p:sldId id="29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6060"/>
    <a:srgbClr val="080C05"/>
    <a:srgbClr val="29425B"/>
    <a:srgbClr val="6A6A6A"/>
    <a:srgbClr val="171715"/>
    <a:srgbClr val="595C25"/>
    <a:srgbClr val="FFFFFF"/>
    <a:srgbClr val="4472C4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ll, Sandra - REE-ARS" userId="fca1229e-0f9d-4ff3-93aa-6a5d757c41ec" providerId="ADAL" clId="{6D2DF1AB-BC3E-41E1-BDA2-570625F10450}"/>
    <pc:docChg chg="custSel addSld modSld sldOrd">
      <pc:chgData name="Ball, Sandra - REE-ARS" userId="fca1229e-0f9d-4ff3-93aa-6a5d757c41ec" providerId="ADAL" clId="{6D2DF1AB-BC3E-41E1-BDA2-570625F10450}" dt="2023-07-10T15:37:34.997" v="6" actId="478"/>
      <pc:docMkLst>
        <pc:docMk/>
      </pc:docMkLst>
      <pc:sldChg chg="addSp delSp modSp new mod ord modClrScheme chgLayout">
        <pc:chgData name="Ball, Sandra - REE-ARS" userId="fca1229e-0f9d-4ff3-93aa-6a5d757c41ec" providerId="ADAL" clId="{6D2DF1AB-BC3E-41E1-BDA2-570625F10450}" dt="2023-07-10T15:37:34.997" v="6" actId="478"/>
        <pc:sldMkLst>
          <pc:docMk/>
          <pc:sldMk cId="280981150" sldId="1871"/>
        </pc:sldMkLst>
        <pc:spChg chg="del mod ord">
          <ac:chgData name="Ball, Sandra - REE-ARS" userId="fca1229e-0f9d-4ff3-93aa-6a5d757c41ec" providerId="ADAL" clId="{6D2DF1AB-BC3E-41E1-BDA2-570625F10450}" dt="2023-07-10T15:37:16.762" v="3" actId="700"/>
          <ac:spMkLst>
            <pc:docMk/>
            <pc:sldMk cId="280981150" sldId="1871"/>
            <ac:spMk id="2" creationId="{F19E2DFE-89EC-1557-6F79-EBFF39FE488A}"/>
          </ac:spMkLst>
        </pc:spChg>
        <pc:spChg chg="add del mod ord">
          <ac:chgData name="Ball, Sandra - REE-ARS" userId="fca1229e-0f9d-4ff3-93aa-6a5d757c41ec" providerId="ADAL" clId="{6D2DF1AB-BC3E-41E1-BDA2-570625F10450}" dt="2023-07-10T15:37:29.149" v="4" actId="700"/>
          <ac:spMkLst>
            <pc:docMk/>
            <pc:sldMk cId="280981150" sldId="1871"/>
            <ac:spMk id="3" creationId="{EF7F2338-130C-3FC6-5A43-C9D768A7A48A}"/>
          </ac:spMkLst>
        </pc:spChg>
        <pc:spChg chg="add del mod ord">
          <ac:chgData name="Ball, Sandra - REE-ARS" userId="fca1229e-0f9d-4ff3-93aa-6a5d757c41ec" providerId="ADAL" clId="{6D2DF1AB-BC3E-41E1-BDA2-570625F10450}" dt="2023-07-10T15:37:29.149" v="4" actId="700"/>
          <ac:spMkLst>
            <pc:docMk/>
            <pc:sldMk cId="280981150" sldId="1871"/>
            <ac:spMk id="4" creationId="{D2D6859E-D041-7C4F-29FF-EA8085396A83}"/>
          </ac:spMkLst>
        </pc:spChg>
        <pc:spChg chg="add mod ord">
          <ac:chgData name="Ball, Sandra - REE-ARS" userId="fca1229e-0f9d-4ff3-93aa-6a5d757c41ec" providerId="ADAL" clId="{6D2DF1AB-BC3E-41E1-BDA2-570625F10450}" dt="2023-07-10T15:37:31.239" v="5"/>
          <ac:spMkLst>
            <pc:docMk/>
            <pc:sldMk cId="280981150" sldId="1871"/>
            <ac:spMk id="5" creationId="{DF414DE5-8403-6943-5682-03177E4CBC47}"/>
          </ac:spMkLst>
        </pc:spChg>
        <pc:spChg chg="add del mod ord">
          <ac:chgData name="Ball, Sandra - REE-ARS" userId="fca1229e-0f9d-4ff3-93aa-6a5d757c41ec" providerId="ADAL" clId="{6D2DF1AB-BC3E-41E1-BDA2-570625F10450}" dt="2023-07-10T15:37:34.997" v="6" actId="478"/>
          <ac:spMkLst>
            <pc:docMk/>
            <pc:sldMk cId="280981150" sldId="1871"/>
            <ac:spMk id="6" creationId="{A6DAEF5D-4D06-C611-99F3-F9B2878A2EEA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8E5E9F-4820-4DDE-9DE1-FC495C689BB4}" type="doc">
      <dgm:prSet loTypeId="urn:microsoft.com/office/officeart/2005/8/layout/lProcess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2F5F0D2-3C2F-4278-A632-3251AC9E9468}" type="pres">
      <dgm:prSet presAssocID="{198E5E9F-4820-4DDE-9DE1-FC495C689BB4}" presName="theList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F66B384B-D571-4FE3-A918-2D29C8AFC021}" type="presOf" srcId="{198E5E9F-4820-4DDE-9DE1-FC495C689BB4}" destId="{72F5F0D2-3C2F-4278-A632-3251AC9E9468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D05E2A-A3EA-4ADF-9274-FADFD97A5129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6C1BD8-1D94-47E1-8066-1FAE682C2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465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6C1BD8-1D94-47E1-8066-1FAE682C2AD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250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6DC91D-C6D1-4BA9-95BB-E1586B3EE6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4562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USDA Latest Buzz – </a:t>
            </a:r>
            <a:r>
              <a:rPr lang="en-US" err="1"/>
              <a:t>filibuzztered</a:t>
            </a:r>
            <a:r>
              <a:rPr lang="en-US"/>
              <a:t>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6DC91D-C6D1-4BA9-95BB-E1586B3EE6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416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6DC91D-C6D1-4BA9-95BB-E1586B3EE6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8113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1484B-36F2-4587-81A4-95B81E1CB19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810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6C1BD8-1D94-47E1-8066-1FAE682C2AD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61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6C1BD8-1D94-47E1-8066-1FAE682C2AD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722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11C60-5E58-4634-9608-455554CB36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C730CA-D0CB-4A6D-BA42-B85CF10646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AF264C-AB55-4973-B9E5-558DE7A41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CBCBB-CC70-4109-B596-606518244DA1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84F376-2AF5-4054-996A-DC0674664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71414-2D3B-4C33-BE65-D82D87213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A6D8-C1A6-4EF1-A38D-5DD456D94C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916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6E5DE-2A67-4F1A-9BCD-5ABCB10D3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72A975-C5AC-4D61-895C-B64BF832F5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B226A-1B0C-4F3E-AB18-F960E3995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CBCBB-CC70-4109-B596-606518244DA1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DAC565-7FC7-43FC-9A13-3ACDB38A5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383A2-6111-453B-BB38-CD3F0BF18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A6D8-C1A6-4EF1-A38D-5DD456D94C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440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5601B9-5360-492D-91DF-23B95EADEB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6D41BF-37CF-485C-9EFB-0AA6C0637C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A460C9-B8CE-46FD-9B22-962514C22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CBCBB-CC70-4109-B596-606518244DA1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0B6A47-5F38-49E3-9F1C-698EDBE57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DF22F4-4B87-42D1-89FF-99642F3F2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A6D8-C1A6-4EF1-A38D-5DD456D94C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9586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5D858867-7D51-4FC3-8CCE-C442382268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3" y="-1285239"/>
            <a:ext cx="12208933" cy="8143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AutoShape 3">
            <a:extLst>
              <a:ext uri="{FF2B5EF4-FFF2-40B4-BE49-F238E27FC236}">
                <a16:creationId xmlns:a16="http://schemas.microsoft.com/office/drawing/2014/main" id="{22CB9409-B5BC-4D50-B713-142168008D2E}"/>
              </a:ext>
            </a:extLst>
          </p:cNvPr>
          <p:cNvSpPr/>
          <p:nvPr userDrawn="1"/>
        </p:nvSpPr>
        <p:spPr>
          <a:xfrm>
            <a:off x="-16933" y="5054600"/>
            <a:ext cx="12208933" cy="1803400"/>
          </a:xfrm>
          <a:prstGeom prst="rect">
            <a:avLst/>
          </a:prstGeom>
          <a:solidFill>
            <a:schemeClr val="accent1"/>
          </a:solidFill>
        </p:spPr>
        <p:txBody>
          <a:bodyPr/>
          <a:lstStyle/>
          <a:p>
            <a:endParaRPr lang="en-US" sz="120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D2FC10A-A2A8-42B3-B475-26C654F58C75}"/>
              </a:ext>
            </a:extLst>
          </p:cNvPr>
          <p:cNvGrpSpPr/>
          <p:nvPr userDrawn="1"/>
        </p:nvGrpSpPr>
        <p:grpSpPr>
          <a:xfrm>
            <a:off x="8340792" y="5664198"/>
            <a:ext cx="3608227" cy="915385"/>
            <a:chOff x="12511188" y="8496300"/>
            <a:chExt cx="5412340" cy="1373078"/>
          </a:xfrm>
        </p:grpSpPr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4C3D1F49-7A1A-489A-A813-6810A77D5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6154400" y="8496300"/>
              <a:ext cx="1769128" cy="1209240"/>
            </a:xfrm>
            <a:prstGeom prst="rect">
              <a:avLst/>
            </a:prstGeom>
          </p:spPr>
        </p:pic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C0F7D91B-6DB3-487D-B43F-C42EE9B3132C}"/>
                </a:ext>
              </a:extLst>
            </p:cNvPr>
            <p:cNvSpPr txBox="1"/>
            <p:nvPr/>
          </p:nvSpPr>
          <p:spPr>
            <a:xfrm>
              <a:off x="12511188" y="8496300"/>
              <a:ext cx="3414088" cy="4616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800"/>
                </a:lnSpc>
              </a:pPr>
              <a:r>
                <a:rPr lang="en-US" sz="667" spc="113">
                  <a:solidFill>
                    <a:srgbClr val="FFFFFF"/>
                  </a:solidFill>
                  <a:latin typeface="Lato"/>
                </a:rPr>
                <a:t>UNITED STATES</a:t>
              </a:r>
            </a:p>
            <a:p>
              <a:pPr algn="r">
                <a:lnSpc>
                  <a:spcPts val="800"/>
                </a:lnSpc>
              </a:pPr>
              <a:r>
                <a:rPr lang="en-US" sz="667" spc="113">
                  <a:solidFill>
                    <a:srgbClr val="FFFFFF"/>
                  </a:solidFill>
                  <a:latin typeface="Lato"/>
                </a:rPr>
                <a:t>DEPARTMENT OF </a:t>
              </a:r>
            </a:p>
            <a:p>
              <a:pPr algn="r">
                <a:lnSpc>
                  <a:spcPts val="800"/>
                </a:lnSpc>
              </a:pPr>
              <a:r>
                <a:rPr lang="en-US" sz="667" spc="113">
                  <a:solidFill>
                    <a:srgbClr val="FFFFFF"/>
                  </a:solidFill>
                  <a:latin typeface="Lato"/>
                </a:rPr>
                <a:t>AGRICULTURE </a:t>
              </a: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79BE86F6-ED9D-44CE-BF03-1BD9F7F1DC86}"/>
                </a:ext>
              </a:extLst>
            </p:cNvPr>
            <p:cNvSpPr txBox="1"/>
            <p:nvPr/>
          </p:nvSpPr>
          <p:spPr>
            <a:xfrm>
              <a:off x="15045118" y="9263153"/>
              <a:ext cx="880156" cy="6062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799"/>
                </a:lnSpc>
              </a:pPr>
              <a:r>
                <a:rPr lang="en-US" sz="666" spc="113">
                  <a:solidFill>
                    <a:srgbClr val="FFFFFF"/>
                  </a:solidFill>
                  <a:latin typeface="Lato"/>
                </a:rPr>
                <a:t>OFFICE OF </a:t>
              </a:r>
            </a:p>
            <a:p>
              <a:pPr algn="r">
                <a:lnSpc>
                  <a:spcPts val="799"/>
                </a:lnSpc>
              </a:pPr>
              <a:r>
                <a:rPr lang="en-US" sz="666" spc="113">
                  <a:solidFill>
                    <a:srgbClr val="FFFFFF"/>
                  </a:solidFill>
                  <a:latin typeface="Lato"/>
                </a:rPr>
                <a:t>THE CHIEF</a:t>
              </a:r>
            </a:p>
            <a:p>
              <a:pPr algn="r">
                <a:lnSpc>
                  <a:spcPts val="799"/>
                </a:lnSpc>
              </a:pPr>
              <a:r>
                <a:rPr lang="en-US" sz="666" spc="113">
                  <a:solidFill>
                    <a:srgbClr val="FFFFFF"/>
                  </a:solidFill>
                  <a:latin typeface="Lato"/>
                </a:rPr>
                <a:t> SCIENTIST </a:t>
              </a:r>
            </a:p>
          </p:txBody>
        </p:sp>
      </p:grp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AD11768D-6C57-4E77-936E-FF012AD1A8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664200"/>
            <a:ext cx="8890000" cy="811573"/>
          </a:xfrm>
          <a:prstGeom prst="rect">
            <a:avLst/>
          </a:prstGeom>
        </p:spPr>
        <p:txBody>
          <a:bodyPr/>
          <a:lstStyle>
            <a:lvl1pPr>
              <a:defRPr sz="3600" baseline="0">
                <a:solidFill>
                  <a:schemeClr val="bg1"/>
                </a:solidFill>
                <a:latin typeface="League Spartan" panose="020B0604020202020204" charset="0"/>
              </a:defRPr>
            </a:lvl1pPr>
          </a:lstStyle>
          <a:p>
            <a:pPr lvl="0"/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63185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6">
            <a:extLst>
              <a:ext uri="{FF2B5EF4-FFF2-40B4-BE49-F238E27FC236}">
                <a16:creationId xmlns:a16="http://schemas.microsoft.com/office/drawing/2014/main" id="{26EF71FB-B539-457E-A274-24D3F6E9E067}"/>
              </a:ext>
            </a:extLst>
          </p:cNvPr>
          <p:cNvSpPr/>
          <p:nvPr userDrawn="1"/>
        </p:nvSpPr>
        <p:spPr>
          <a:xfrm>
            <a:off x="10739980" y="0"/>
            <a:ext cx="2604009" cy="3172581"/>
          </a:xfrm>
          <a:prstGeom prst="rect">
            <a:avLst/>
          </a:prstGeom>
          <a:solidFill>
            <a:schemeClr val="accent1"/>
          </a:solidFill>
        </p:spPr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981244B0-38C5-4C53-8D03-31FC16FEC1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10999" y="401907"/>
            <a:ext cx="5047401" cy="505600"/>
          </a:xfrm>
          <a:prstGeom prst="rect">
            <a:avLst/>
          </a:prstGeom>
        </p:spPr>
        <p:txBody>
          <a:bodyPr/>
          <a:lstStyle>
            <a:lvl1pPr>
              <a:defRPr sz="3600" baseline="0">
                <a:solidFill>
                  <a:schemeClr val="tx1">
                    <a:lumMod val="65000"/>
                    <a:lumOff val="35000"/>
                  </a:schemeClr>
                </a:solidFill>
                <a:latin typeface="League Spartan" panose="020B0604020202020204" charset="0"/>
              </a:defRPr>
            </a:lvl1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8F36ED6-8BCD-4D6B-AE4A-B1915C5B40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10999" y="1092200"/>
            <a:ext cx="3641558" cy="536389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04815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9568369-648A-4E36-B9DC-1C3E03BCB0E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769600" y="2958673"/>
            <a:ext cx="2679700" cy="3886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9E47939-01C2-4C7A-993F-5E5B3BD0493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4300009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0B960C12-BBA0-466E-8950-6308C69BD7F4}"/>
              </a:ext>
            </a:extLst>
          </p:cNvPr>
          <p:cNvSpPr txBox="1">
            <a:spLocks/>
          </p:cNvSpPr>
          <p:nvPr userDrawn="1"/>
        </p:nvSpPr>
        <p:spPr>
          <a:xfrm>
            <a:off x="11480800" y="476907"/>
            <a:ext cx="406400" cy="355600"/>
          </a:xfrm>
          <a:prstGeom prst="rect">
            <a:avLst/>
          </a:prstGeom>
        </p:spPr>
        <p:txBody>
          <a:bodyPr vert="horz" wrap="none" lIns="60960" tIns="30480" rIns="60960" bIns="30480" rtlCol="0" anchor="ctr"/>
          <a:lstStyle>
            <a:defPPr>
              <a:defRPr lang="en-US"/>
            </a:defPPr>
            <a:lvl1pPr marL="0" indent="0" algn="r" defTabSz="914400" rtl="0" eaLnBrk="1" latinLnBrk="0" hangingPunct="1">
              <a:buNone/>
              <a:defRPr sz="2400" kern="1200" baseline="0">
                <a:solidFill>
                  <a:schemeClr val="bg1"/>
                </a:solidFill>
                <a:latin typeface="League Spartan" panose="020B060402020202020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/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5F5175AB-244A-482C-9521-04FED268ABE2}"/>
              </a:ext>
            </a:extLst>
          </p:cNvPr>
          <p:cNvSpPr txBox="1"/>
          <p:nvPr userDrawn="1"/>
        </p:nvSpPr>
        <p:spPr>
          <a:xfrm>
            <a:off x="105077" y="6477000"/>
            <a:ext cx="586771" cy="4041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799"/>
              </a:lnSpc>
            </a:pPr>
            <a:r>
              <a:rPr lang="en-US" sz="666" spc="113">
                <a:solidFill>
                  <a:srgbClr val="6FAFAF"/>
                </a:solidFill>
                <a:latin typeface="Lato"/>
              </a:rPr>
              <a:t>OFFICE OF </a:t>
            </a:r>
          </a:p>
          <a:p>
            <a:pPr algn="r">
              <a:lnSpc>
                <a:spcPts val="799"/>
              </a:lnSpc>
            </a:pPr>
            <a:r>
              <a:rPr lang="en-US" sz="666" spc="113">
                <a:solidFill>
                  <a:srgbClr val="6FAFAF"/>
                </a:solidFill>
                <a:latin typeface="Lato"/>
              </a:rPr>
              <a:t>THE CHIEF</a:t>
            </a:r>
          </a:p>
          <a:p>
            <a:pPr algn="r">
              <a:lnSpc>
                <a:spcPts val="799"/>
              </a:lnSpc>
            </a:pPr>
            <a:r>
              <a:rPr lang="en-US" sz="666" spc="113">
                <a:solidFill>
                  <a:srgbClr val="6FAFAF"/>
                </a:solidFill>
                <a:latin typeface="Lato"/>
              </a:rPr>
              <a:t> SCIENTIST </a:t>
            </a:r>
          </a:p>
        </p:txBody>
      </p:sp>
    </p:spTree>
    <p:extLst>
      <p:ext uri="{BB962C8B-B14F-4D97-AF65-F5344CB8AC3E}">
        <p14:creationId xmlns:p14="http://schemas.microsoft.com/office/powerpoint/2010/main" val="339581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B2AD3-4CCD-40D6-B16E-3B9EE33986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6B2E39-5775-44C1-88C5-67FCBA3C45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EFE1DD-6D07-4450-9020-1A32D2709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C5541-7009-4661-B225-DA6DA2F7C058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5D98B5-1A00-46AF-9009-AB54562AF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DE7778-B409-4D2E-992A-14B0CA783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1D6F7-8384-401F-B2FE-04835446B8A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id="{FD7C36A2-805E-49E3-B283-9EDAB245472A}"/>
              </a:ext>
            </a:extLst>
          </p:cNvPr>
          <p:cNvSpPr/>
          <p:nvPr userDrawn="1"/>
        </p:nvSpPr>
        <p:spPr>
          <a:xfrm>
            <a:off x="-3735251" y="4868091"/>
            <a:ext cx="15927251" cy="1989909"/>
          </a:xfrm>
          <a:prstGeom prst="rect">
            <a:avLst/>
          </a:prstGeom>
          <a:solidFill>
            <a:schemeClr val="accent1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5330FF8-5440-4AC5-B5A7-304C90B87799}"/>
              </a:ext>
            </a:extLst>
          </p:cNvPr>
          <p:cNvGrpSpPr/>
          <p:nvPr userDrawn="1"/>
        </p:nvGrpSpPr>
        <p:grpSpPr>
          <a:xfrm>
            <a:off x="7012951" y="5389153"/>
            <a:ext cx="6495524" cy="895507"/>
            <a:chOff x="10454874" y="8496300"/>
            <a:chExt cx="7468654" cy="1217360"/>
          </a:xfrm>
        </p:grpSpPr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CDF9F441-C49E-4F96-867B-530E67FBB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6154400" y="8496300"/>
              <a:ext cx="1769128" cy="1209240"/>
            </a:xfrm>
            <a:prstGeom prst="rect">
              <a:avLst/>
            </a:prstGeom>
          </p:spPr>
        </p:pic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AF8E406C-E512-47A9-A360-38C25E077E26}"/>
                </a:ext>
              </a:extLst>
            </p:cNvPr>
            <p:cNvSpPr txBox="1"/>
            <p:nvPr/>
          </p:nvSpPr>
          <p:spPr>
            <a:xfrm>
              <a:off x="10454874" y="8505649"/>
              <a:ext cx="3414088" cy="4616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1200"/>
                </a:lnSpc>
              </a:pPr>
              <a:r>
                <a:rPr lang="en-US" sz="1000" spc="170">
                  <a:solidFill>
                    <a:srgbClr val="FFFFFF"/>
                  </a:solidFill>
                  <a:latin typeface="Lato"/>
                </a:rPr>
                <a:t>UNITED STATES</a:t>
              </a:r>
            </a:p>
            <a:p>
              <a:pPr algn="r">
                <a:lnSpc>
                  <a:spcPts val="1200"/>
                </a:lnSpc>
              </a:pPr>
              <a:r>
                <a:rPr lang="en-US" sz="1000" spc="170">
                  <a:solidFill>
                    <a:srgbClr val="FFFFFF"/>
                  </a:solidFill>
                  <a:latin typeface="Lato"/>
                </a:rPr>
                <a:t>DEPARTMENT OF </a:t>
              </a:r>
            </a:p>
            <a:p>
              <a:pPr algn="r">
                <a:lnSpc>
                  <a:spcPts val="1200"/>
                </a:lnSpc>
              </a:pPr>
              <a:r>
                <a:rPr lang="en-US" sz="1000" spc="170">
                  <a:solidFill>
                    <a:srgbClr val="FFFFFF"/>
                  </a:solidFill>
                  <a:latin typeface="Lato"/>
                </a:rPr>
                <a:t>AGRICULTURE </a:t>
              </a:r>
            </a:p>
          </p:txBody>
        </p:sp>
        <p:sp>
          <p:nvSpPr>
            <p:cNvPr id="11" name="TextBox 6">
              <a:extLst>
                <a:ext uri="{FF2B5EF4-FFF2-40B4-BE49-F238E27FC236}">
                  <a16:creationId xmlns:a16="http://schemas.microsoft.com/office/drawing/2014/main" id="{38CC1CA0-A0A5-4FA5-A5B6-0113C3365EC1}"/>
                </a:ext>
              </a:extLst>
            </p:cNvPr>
            <p:cNvSpPr txBox="1"/>
            <p:nvPr/>
          </p:nvSpPr>
          <p:spPr>
            <a:xfrm>
              <a:off x="15045119" y="9263152"/>
              <a:ext cx="880157" cy="4505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1199"/>
                </a:lnSpc>
              </a:pPr>
              <a:r>
                <a:rPr lang="en-US" sz="999" spc="169">
                  <a:solidFill>
                    <a:srgbClr val="FFFFFF"/>
                  </a:solidFill>
                  <a:latin typeface="Lato"/>
                </a:rPr>
                <a:t>OFFICE OF </a:t>
              </a:r>
            </a:p>
            <a:p>
              <a:pPr algn="r">
                <a:lnSpc>
                  <a:spcPts val="1199"/>
                </a:lnSpc>
              </a:pPr>
              <a:r>
                <a:rPr lang="en-US" sz="999" spc="169">
                  <a:solidFill>
                    <a:srgbClr val="FFFFFF"/>
                  </a:solidFill>
                  <a:latin typeface="Lato"/>
                </a:rPr>
                <a:t>THE CHIEF</a:t>
              </a:r>
            </a:p>
            <a:p>
              <a:pPr algn="r">
                <a:lnSpc>
                  <a:spcPts val="1199"/>
                </a:lnSpc>
              </a:pPr>
              <a:r>
                <a:rPr lang="en-US" sz="999" spc="169">
                  <a:solidFill>
                    <a:srgbClr val="FFFFFF"/>
                  </a:solidFill>
                  <a:latin typeface="Lato"/>
                </a:rPr>
                <a:t> SCIENTIST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70194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CD305-1946-44A9-BACD-166719832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D3A457-21A8-4F08-91CF-95ECD184CD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2B0F0F-6B61-45B2-BF78-42578510E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C5541-7009-4661-B225-DA6DA2F7C058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ADEA92-2AF3-4460-8A64-460A7513C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9056A2-1979-4360-B0B0-B37D536EB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1D6F7-8384-401F-B2FE-04835446B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700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3822F-3D00-4BBB-9E22-17FDEDE86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D2E3C4-A6F2-4BA9-A387-9212D4424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27C9C5-BDCF-409B-BA92-99AAA0282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C5541-7009-4661-B225-DA6DA2F7C058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442F96-CD25-49F9-A599-773F31B27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019766-DB57-4BE0-B0CD-D6474CF6F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1D6F7-8384-401F-B2FE-04835446B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4119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D4D8D-3230-4AE9-85D7-D193CE23B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26A76-C3C2-43D8-9594-F7631D2D05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F40D44-07FA-4E5B-AA01-FFF0914335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AC20EE-BE8E-4EF9-9B60-456800F59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C5541-7009-4661-B225-DA6DA2F7C058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E5D03A-A62E-4BA4-8818-DBBDB1E62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A6D7CA-7E6D-42EC-B7A0-82BD38767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1D6F7-8384-401F-B2FE-04835446B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38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DB823-A33E-4B7D-B74D-69DAAC94D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6278EF-2208-4D68-A6CB-DCD0FA9AC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09B13B-77CF-46E1-9D24-4334767C06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0BCC62-7AF5-47EF-860A-2699250EBF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D622A-3149-44F5-BA71-2067E7A90C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363ED0-F2B3-46DE-9EFF-170DF6891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C5541-7009-4661-B225-DA6DA2F7C058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04E9E1-5744-4C38-9F14-E6591391E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953891-9307-491F-8765-BD80EC628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1D6F7-8384-401F-B2FE-04835446B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95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7482B-CCAA-4A5E-8AFE-C29683E50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844A37-784B-41C7-AD0B-7B228ED1E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C5541-7009-4661-B225-DA6DA2F7C058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F1C51C-4F17-4643-9838-ABA49CD85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66739F-02D9-4590-BC20-7C4B2DD6E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1D6F7-8384-401F-B2FE-04835446B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825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7538A-0B87-4B7B-A550-C407D00DA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D6F46-D59D-4594-956D-BDB11BDE12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EF398-4832-4FCE-BDCA-65D899352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CBCBB-CC70-4109-B596-606518244DA1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6BCF39-B518-4766-B923-29F296DF0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1F1B-6C1A-4A90-9B08-341A2878E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A6D8-C1A6-4EF1-A38D-5DD456D94C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3148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CC3396-7B95-4F03-8229-A0E94661D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C5541-7009-4661-B225-DA6DA2F7C058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4E6F7B-8133-4B66-9B30-65E4E1966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96DFB8-7E8B-4D5D-8702-B465F293B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1D6F7-8384-401F-B2FE-04835446B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9669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F46DA-ACDC-4FBD-A6CD-EC24BB75E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B2502A-E304-4ECF-AAB2-D08A9CC99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839EA8-F78D-4A9A-8491-A9B8085298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186008-8225-4870-9F7D-530EBF4B7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C5541-7009-4661-B225-DA6DA2F7C058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FCE790-0202-44F0-A4D4-7FA695A04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2D9E6D-D00F-4F05-9698-0DF82F095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1D6F7-8384-401F-B2FE-04835446B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7591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2CF1F-90E7-4C05-84A8-D28978247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2CF076-A3D4-4EBE-B872-DBFCA42645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6740E0-45B5-4FC3-B7C7-E063E06581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F8EFE8-4FAF-4FBC-82ED-A118F7D44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C5541-7009-4661-B225-DA6DA2F7C058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73E974-9EE7-4136-BF82-3F47CE47D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DC1404-5E6A-4015-8B5C-E3782726F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1D6F7-8384-401F-B2FE-04835446B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8206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99E42-E5FA-44BC-BC05-92E76B5E0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594D16-EC26-4457-A890-8AA5DBDAB0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C298F3-AE9F-4620-AF16-B0CD0A456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C5541-7009-4661-B225-DA6DA2F7C058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A8587-DEE4-46D0-86B5-3AC7D7B01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475A2-81C5-49F4-806D-88DC638D4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1D6F7-8384-401F-B2FE-04835446B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7090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0D4DAB-963F-463F-8398-5F5963681D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0168AD-1D74-4305-BE17-1E9C8197B8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C6AA5B-C418-4516-B8DA-29B1E3A54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C5541-7009-4661-B225-DA6DA2F7C058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2498C1-CC6B-45E7-BCFC-B178ADB83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E0C205-030F-47C5-BD0A-347CB3435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1D6F7-8384-401F-B2FE-04835446B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6171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0">
            <a:extLst>
              <a:ext uri="{FF2B5EF4-FFF2-40B4-BE49-F238E27FC236}">
                <a16:creationId xmlns:a16="http://schemas.microsoft.com/office/drawing/2014/main" id="{3E1AC00F-1DA5-4B4B-B699-81EF6ADB1455}"/>
              </a:ext>
            </a:extLst>
          </p:cNvPr>
          <p:cNvSpPr/>
          <p:nvPr userDrawn="1"/>
        </p:nvSpPr>
        <p:spPr>
          <a:xfrm>
            <a:off x="0" y="5473700"/>
            <a:ext cx="12192000" cy="1397000"/>
          </a:xfrm>
          <a:prstGeom prst="rect">
            <a:avLst/>
          </a:prstGeom>
          <a:solidFill>
            <a:schemeClr val="accent1"/>
          </a:solidFill>
        </p:spPr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5CEDBC9-D02B-4A7B-A020-685B58F488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69926" y="0"/>
            <a:ext cx="3748617" cy="549804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A5919907-1D5C-439A-A670-7D437713E91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239932" y="5348"/>
            <a:ext cx="3952068" cy="549804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62A620EA-C23B-4E55-B4FD-1DF014325E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179" y="1807411"/>
            <a:ext cx="3835400" cy="2844800"/>
          </a:xfrm>
          <a:prstGeom prst="rect">
            <a:avLst/>
          </a:prstGeom>
        </p:spPr>
        <p:txBody>
          <a:bodyPr/>
          <a:lstStyle>
            <a:lvl1pPr>
              <a:defRPr sz="3600" baseline="0">
                <a:solidFill>
                  <a:schemeClr val="tx1">
                    <a:lumMod val="65000"/>
                    <a:lumOff val="35000"/>
                  </a:schemeClr>
                </a:solidFill>
                <a:latin typeface="League Spartan" panose="020B0604020202020204" charset="0"/>
              </a:defRPr>
            </a:lvl1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AF557DF-C69A-46A1-A583-745B13377A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9179" y="5994400"/>
            <a:ext cx="406400" cy="355600"/>
          </a:xfrm>
          <a:prstGeom prst="rect">
            <a:avLst/>
          </a:prstGeom>
        </p:spPr>
        <p:txBody>
          <a:bodyPr wrap="none"/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League Spartan" panose="020B0604020202020204" charset="0"/>
              </a:defRPr>
            </a:lvl1pPr>
          </a:lstStyle>
          <a:p>
            <a:pPr lvl="0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A27046A-DF33-44E0-B9E2-10B22F91A40D}"/>
              </a:ext>
            </a:extLst>
          </p:cNvPr>
          <p:cNvGrpSpPr/>
          <p:nvPr userDrawn="1"/>
        </p:nvGrpSpPr>
        <p:grpSpPr>
          <a:xfrm>
            <a:off x="8302910" y="5780649"/>
            <a:ext cx="3603223" cy="812792"/>
            <a:chOff x="12511188" y="8496300"/>
            <a:chExt cx="5412340" cy="1219189"/>
          </a:xfrm>
        </p:grpSpPr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81AE412E-9FB5-443C-8BC1-0B29BFA86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6154400" y="8496300"/>
              <a:ext cx="1769128" cy="1209240"/>
            </a:xfrm>
            <a:prstGeom prst="rect">
              <a:avLst/>
            </a:prstGeom>
          </p:spPr>
        </p:pic>
        <p:sp>
          <p:nvSpPr>
            <p:cNvPr id="15" name="TextBox 5">
              <a:extLst>
                <a:ext uri="{FF2B5EF4-FFF2-40B4-BE49-F238E27FC236}">
                  <a16:creationId xmlns:a16="http://schemas.microsoft.com/office/drawing/2014/main" id="{B1308273-DAFA-46C0-8CEC-9BDEC4E51EE0}"/>
                </a:ext>
              </a:extLst>
            </p:cNvPr>
            <p:cNvSpPr txBox="1"/>
            <p:nvPr/>
          </p:nvSpPr>
          <p:spPr>
            <a:xfrm>
              <a:off x="12511188" y="8496300"/>
              <a:ext cx="3414088" cy="4616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800"/>
                </a:lnSpc>
              </a:pPr>
              <a:r>
                <a:rPr lang="en-US" sz="667" spc="113">
                  <a:solidFill>
                    <a:srgbClr val="FFFFFF"/>
                  </a:solidFill>
                  <a:latin typeface="Lato"/>
                </a:rPr>
                <a:t>UNITED STATES</a:t>
              </a:r>
            </a:p>
            <a:p>
              <a:pPr algn="r">
                <a:lnSpc>
                  <a:spcPts val="800"/>
                </a:lnSpc>
              </a:pPr>
              <a:r>
                <a:rPr lang="en-US" sz="667" spc="113">
                  <a:solidFill>
                    <a:srgbClr val="FFFFFF"/>
                  </a:solidFill>
                  <a:latin typeface="Lato"/>
                </a:rPr>
                <a:t>DEPARTMENT OF </a:t>
              </a:r>
            </a:p>
            <a:p>
              <a:pPr algn="r">
                <a:lnSpc>
                  <a:spcPts val="800"/>
                </a:lnSpc>
              </a:pPr>
              <a:r>
                <a:rPr lang="en-US" sz="667" spc="113">
                  <a:solidFill>
                    <a:srgbClr val="FFFFFF"/>
                  </a:solidFill>
                  <a:latin typeface="Lato"/>
                </a:rPr>
                <a:t>AGRICULTURE </a:t>
              </a:r>
            </a:p>
          </p:txBody>
        </p:sp>
        <p:sp>
          <p:nvSpPr>
            <p:cNvPr id="16" name="TextBox 6">
              <a:extLst>
                <a:ext uri="{FF2B5EF4-FFF2-40B4-BE49-F238E27FC236}">
                  <a16:creationId xmlns:a16="http://schemas.microsoft.com/office/drawing/2014/main" id="{55379B05-9271-4C13-885F-1D8EE07D9D35}"/>
                </a:ext>
              </a:extLst>
            </p:cNvPr>
            <p:cNvSpPr txBox="1"/>
            <p:nvPr/>
          </p:nvSpPr>
          <p:spPr>
            <a:xfrm>
              <a:off x="14796875" y="9263153"/>
              <a:ext cx="1128401" cy="4523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799"/>
                </a:lnSpc>
              </a:pPr>
              <a:r>
                <a:rPr lang="en-US" sz="666" spc="113">
                  <a:solidFill>
                    <a:srgbClr val="FFFFFF"/>
                  </a:solidFill>
                  <a:latin typeface="Lato"/>
                </a:rPr>
                <a:t>OFFICE OF </a:t>
              </a:r>
            </a:p>
            <a:p>
              <a:pPr algn="r">
                <a:lnSpc>
                  <a:spcPts val="799"/>
                </a:lnSpc>
              </a:pPr>
              <a:r>
                <a:rPr lang="en-US" sz="666" spc="113">
                  <a:solidFill>
                    <a:srgbClr val="FFFFFF"/>
                  </a:solidFill>
                  <a:latin typeface="Lato"/>
                </a:rPr>
                <a:t>THE CHIEF</a:t>
              </a:r>
            </a:p>
            <a:p>
              <a:pPr algn="r">
                <a:lnSpc>
                  <a:spcPts val="799"/>
                </a:lnSpc>
              </a:pPr>
              <a:r>
                <a:rPr lang="en-US" sz="666" spc="113">
                  <a:solidFill>
                    <a:srgbClr val="FFFFFF"/>
                  </a:solidFill>
                  <a:latin typeface="Lato"/>
                </a:rPr>
                <a:t> SCIENTIST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44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21C53-E124-457B-88B0-D76A152F4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193221-7979-40A0-9E07-AD2D59496E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4445F-087C-4B44-B8C7-85999A77F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CBCBB-CC70-4109-B596-606518244DA1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8AFBC-C797-4EE8-A854-B21AAB220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F037F-9D20-43BE-AF79-958C45957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A6D8-C1A6-4EF1-A38D-5DD456D94C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303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3E8C7-8994-4D86-9FF4-026B7D516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032885-943F-45A4-9904-788C96CDB9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30F238-2359-43EC-898D-05A5EB328E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9C40C7-CD21-448D-B14D-5EAD4F40F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CBCBB-CC70-4109-B596-606518244DA1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E37F4B-ABA2-47A4-A330-3C8DB39FF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6E1C3C-9694-4D67-9242-89FF755EC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A6D8-C1A6-4EF1-A38D-5DD456D94C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135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32D61-B93F-4780-BEA1-2144B0851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38B613-8283-4EFD-ADAE-744313521D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8A928F-56DD-479E-874A-5C1E88C814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ABAADC-45B7-43B1-9380-46D643A053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CE0C5E-6976-462A-A5C8-1819EB2677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217384-1BBA-45FD-8509-A6A35B8AD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CBCBB-CC70-4109-B596-606518244DA1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DF9FD6-E494-46BA-87DF-3F75C8E8C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CBE563-2504-46C8-B164-E0CE5062A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A6D8-C1A6-4EF1-A38D-5DD456D94C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802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C93D1-A54F-4542-BC16-8935BA661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3242BA-1D70-4E55-9775-42862A3BD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CBCBB-CC70-4109-B596-606518244DA1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260FA4-AE0F-45CB-9D83-714A566AD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B168A5-3EFE-4F36-964C-321C81AB5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A6D8-C1A6-4EF1-A38D-5DD456D94C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438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899D60-AFA2-4C20-9C49-A70D81363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CBCBB-CC70-4109-B596-606518244DA1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5E8750-44C1-43CD-BFE0-5041AC76A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A42F43-A6BC-44F1-A927-8558897AD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A6D8-C1A6-4EF1-A38D-5DD456D94C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002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F4DFC-070D-4966-981E-989CAC98B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65718B-299A-42DA-AF4F-F3979B2B3C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124C73-D143-46B2-8B0A-90A8985C51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E39FDD-022D-4085-AE0F-89A48A446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CBCBB-CC70-4109-B596-606518244DA1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3F182D-9546-4F1B-9317-62BC2EE5F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1A4009-69D8-466A-B255-FF1AC7549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A6D8-C1A6-4EF1-A38D-5DD456D94C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148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2B515-D168-414A-A317-AB7F3090D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2452E2-5116-4087-B18D-5B9639748F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B67923-5D6C-4F8F-BE2D-9437EDD6BF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1562D9-63E7-4F40-AE54-071BA6ECE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CBCBB-CC70-4109-B596-606518244DA1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F9E3E9-7F4D-40C3-A565-9A7636C09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3C713B-6CA2-4A34-9D1F-F21D4012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A6D8-C1A6-4EF1-A38D-5DD456D94C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797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50C001-9A64-4CFB-8424-CE4251A52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4C37C3-8035-48C8-9D85-8165E590BF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36948A-2ADE-47EE-A4E0-99D8EB4ACC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CBCBB-CC70-4109-B596-606518244DA1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B51C2F-7C7D-4597-804E-7B9A099E4A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1A789-B970-4D84-9EBF-6ACEC8D912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3A6D8-C1A6-4EF1-A38D-5DD456D94C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098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D30930-AC4C-44E8-9562-9AA673275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9644B-3CB4-400E-A679-F1EB9C998B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FBFEC-88ED-4644-AC6D-A1F710A86C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C5541-7009-4661-B225-DA6DA2F7C058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0A4F96-28BF-4470-82DC-B1C23C43C5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8B254D-09AE-41BB-97F6-5ADD33E0FD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C1D6F7-8384-401F-B2FE-04835446B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578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pollinator@usda.gov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F414DE5-8403-6943-5682-03177E4CB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assistance in accessing this document, please contact nareee@usda.gov.</a:t>
            </a:r>
          </a:p>
        </p:txBody>
      </p:sp>
    </p:spTree>
    <p:extLst>
      <p:ext uri="{BB962C8B-B14F-4D97-AF65-F5344CB8AC3E}">
        <p14:creationId xmlns:p14="http://schemas.microsoft.com/office/powerpoint/2010/main" val="280981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1097821" y="5194240"/>
            <a:ext cx="7754079" cy="1597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57"/>
              </a:lnSpc>
            </a:pPr>
            <a:r>
              <a:rPr lang="en-US" sz="2631">
                <a:solidFill>
                  <a:schemeClr val="bg1"/>
                </a:solidFill>
                <a:latin typeface="League Spartan"/>
              </a:rPr>
              <a:t>USDA National Pollinator Subcommittee</a:t>
            </a:r>
          </a:p>
          <a:p>
            <a:pPr>
              <a:lnSpc>
                <a:spcPts val="3157"/>
              </a:lnSpc>
            </a:pPr>
            <a:r>
              <a:rPr lang="en-US" sz="2000">
                <a:solidFill>
                  <a:schemeClr val="bg1"/>
                </a:solidFill>
                <a:latin typeface="League Spartan"/>
              </a:rPr>
              <a:t>Elizabeth (Izzy) Hill </a:t>
            </a:r>
          </a:p>
          <a:p>
            <a:pPr>
              <a:lnSpc>
                <a:spcPts val="3157"/>
              </a:lnSpc>
            </a:pPr>
            <a:r>
              <a:rPr lang="en-US" i="1">
                <a:solidFill>
                  <a:schemeClr val="bg1"/>
                </a:solidFill>
                <a:latin typeface="League Spartan"/>
              </a:rPr>
              <a:t>USDA Honey Bee and Pollinator Research Coordinator </a:t>
            </a:r>
          </a:p>
          <a:p>
            <a:pPr>
              <a:lnSpc>
                <a:spcPts val="3157"/>
              </a:lnSpc>
            </a:pPr>
            <a:r>
              <a:rPr lang="en-US" i="1">
                <a:solidFill>
                  <a:schemeClr val="bg1"/>
                </a:solidFill>
                <a:latin typeface="League Spartan"/>
              </a:rPr>
              <a:t>Office of the Chief Scientist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677EFB-DE36-4336-9685-C9B128C28F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515" y="3246104"/>
            <a:ext cx="9534970" cy="365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9">
            <a:extLst>
              <a:ext uri="{FF2B5EF4-FFF2-40B4-BE49-F238E27FC236}">
                <a16:creationId xmlns:a16="http://schemas.microsoft.com/office/drawing/2014/main" id="{281A2A51-F019-4031-AA52-D2E5E2B13A6D}"/>
              </a:ext>
            </a:extLst>
          </p:cNvPr>
          <p:cNvGraphicFramePr>
            <a:graphicFrameLocks/>
          </p:cNvGraphicFramePr>
          <p:nvPr/>
        </p:nvGraphicFramePr>
        <p:xfrm>
          <a:off x="804959" y="593896"/>
          <a:ext cx="7938815" cy="47900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9205B1C-9BB5-4A07-8185-27C85CF75E46}"/>
              </a:ext>
            </a:extLst>
          </p:cNvPr>
          <p:cNvSpPr txBox="1"/>
          <p:nvPr/>
        </p:nvSpPr>
        <p:spPr>
          <a:xfrm>
            <a:off x="989175" y="97419"/>
            <a:ext cx="6097424" cy="52322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3048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17171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USDA Offices with Pollinator Portfolios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D3DE27-C9D0-40B6-859F-4A6762EABF43}"/>
              </a:ext>
            </a:extLst>
          </p:cNvPr>
          <p:cNvSpPr txBox="1"/>
          <p:nvPr/>
        </p:nvSpPr>
        <p:spPr>
          <a:xfrm>
            <a:off x="989175" y="623011"/>
            <a:ext cx="6097424" cy="4801314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>
            <a:spAutoFit/>
          </a:bodyPr>
          <a:lstStyle/>
          <a:p>
            <a:pPr marL="304815" marR="0" lvl="0" indent="-3048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171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Agricultural Research Service (ARS)</a:t>
            </a:r>
          </a:p>
          <a:p>
            <a:pPr marL="304815" marR="0" lvl="0" indent="-3048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171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Economic Research Service (ERS)</a:t>
            </a:r>
          </a:p>
          <a:p>
            <a:pPr marL="304815" marR="0" lvl="0" indent="-3048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171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National Institute for Food and Agriculture (NIFA)</a:t>
            </a:r>
          </a:p>
          <a:p>
            <a:pPr marL="304815" marR="0" lvl="0" indent="-3048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171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National Agricultural Statics Service (NASS)</a:t>
            </a:r>
          </a:p>
          <a:p>
            <a:pPr marL="304815" marR="0" lvl="0" indent="-3048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171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Animal Plant Health Inspection Service (APHIS)</a:t>
            </a:r>
          </a:p>
          <a:p>
            <a:pPr marL="304815" marR="0" lvl="0" indent="-3048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171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Farm Production and Conservation Business Center (FPAC)</a:t>
            </a:r>
          </a:p>
          <a:p>
            <a:pPr marL="304815" marR="0" lvl="0" indent="-3048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171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Farm Service Agency (FSA)</a:t>
            </a:r>
          </a:p>
          <a:p>
            <a:pPr marL="304815" marR="0" lvl="0" indent="-3048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171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Natural Resources Conservation Service (NRCS)</a:t>
            </a:r>
          </a:p>
          <a:p>
            <a:pPr marL="304815" marR="0" lvl="0" indent="-3048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171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Risk Management Agency (RMA)</a:t>
            </a:r>
          </a:p>
          <a:p>
            <a:pPr marL="304815" marR="0" lvl="0" indent="-3048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171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U.S. Forest Service (USFS)</a:t>
            </a:r>
          </a:p>
          <a:p>
            <a:pPr marL="304815" marR="0" lvl="0" indent="-3048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171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Office of Tribal Relations </a:t>
            </a:r>
          </a:p>
          <a:p>
            <a:pPr marL="304815" marR="0" lvl="0" indent="-3048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171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Agricultural Marketing Service (AMS)</a:t>
            </a:r>
          </a:p>
          <a:p>
            <a:pPr marL="304815" marR="0" lvl="0" indent="-3048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171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Office of Pest Management Policy (OPMP)</a:t>
            </a:r>
          </a:p>
          <a:p>
            <a:pPr marL="304815" marR="0" lvl="0" indent="-3048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171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Office of the Chief Scientist (OCS)</a:t>
            </a:r>
          </a:p>
          <a:p>
            <a:pPr marL="304815" marR="0" lvl="0" indent="-3048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171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Office of Energy and Environmental Policy (OEEP)</a:t>
            </a:r>
          </a:p>
          <a:p>
            <a:pPr marL="304815" marR="0" lvl="0" indent="-3048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171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Office of the Chief Economist (OCS)</a:t>
            </a:r>
          </a:p>
          <a:p>
            <a:pPr marL="304815" marR="0" lvl="0" indent="-3048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171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Foreign Agricultural Service (FAS)</a:t>
            </a:r>
          </a:p>
        </p:txBody>
      </p:sp>
    </p:spTree>
    <p:extLst>
      <p:ext uri="{BB962C8B-B14F-4D97-AF65-F5344CB8AC3E}">
        <p14:creationId xmlns:p14="http://schemas.microsoft.com/office/powerpoint/2010/main" val="415664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5F283933-96B4-464F-9818-ECBDA4CFAA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9" y="1515120"/>
            <a:ext cx="4110778" cy="2522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62A559-E3F0-43EF-8425-BEF6130B7F74}"/>
              </a:ext>
            </a:extLst>
          </p:cNvPr>
          <p:cNvSpPr txBox="1"/>
          <p:nvPr/>
        </p:nvSpPr>
        <p:spPr>
          <a:xfrm>
            <a:off x="5731378" y="1199210"/>
            <a:ext cx="5236763" cy="3154710"/>
          </a:xfrm>
          <a:prstGeom prst="rect">
            <a:avLst/>
          </a:prstGeom>
          <a:solidFill>
            <a:schemeClr val="bg1">
              <a:alpha val="87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indent="0">
              <a:spcBef>
                <a:spcPts val="600"/>
              </a:spcBef>
              <a:buNone/>
            </a:pPr>
            <a:endParaRPr lang="en-US" sz="400" u="sng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2800" u="sng">
                <a:solidFill>
                  <a:schemeClr val="bg2">
                    <a:lumMod val="25000"/>
                  </a:schemeClr>
                </a:solidFill>
                <a:latin typeface="+mj-lt"/>
              </a:rPr>
              <a:t>2018 Pollinator Research Charges</a:t>
            </a:r>
            <a:r>
              <a:rPr lang="en-US" sz="280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</a:p>
          <a:p>
            <a:pPr marL="609630" lvl="1" indent="-30481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2">
                    <a:lumMod val="25000"/>
                  </a:schemeClr>
                </a:solidFill>
                <a:latin typeface="+mj-lt"/>
              </a:rPr>
              <a:t>Research responsibilities</a:t>
            </a:r>
          </a:p>
          <a:p>
            <a:pPr marL="609630" lvl="1" indent="-30481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2">
                    <a:lumMod val="25000"/>
                  </a:schemeClr>
                </a:solidFill>
                <a:latin typeface="+mj-lt"/>
              </a:rPr>
              <a:t>Prioritization</a:t>
            </a:r>
          </a:p>
          <a:p>
            <a:pPr marL="609630" lvl="1" indent="-30481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2">
                    <a:lumMod val="25000"/>
                  </a:schemeClr>
                </a:solidFill>
                <a:latin typeface="+mj-lt"/>
              </a:rPr>
              <a:t>Coordination</a:t>
            </a:r>
          </a:p>
          <a:p>
            <a:pPr marL="609630" lvl="1" indent="-30481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2">
                    <a:lumMod val="25000"/>
                  </a:schemeClr>
                </a:solidFill>
                <a:latin typeface="+mj-lt"/>
              </a:rPr>
              <a:t>Communication</a:t>
            </a:r>
          </a:p>
          <a:p>
            <a:pPr marL="304815" lvl="1">
              <a:spcBef>
                <a:spcPts val="1200"/>
              </a:spcBef>
            </a:pPr>
            <a:endParaRPr lang="en-US" sz="105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5317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xagon 4">
            <a:extLst>
              <a:ext uri="{FF2B5EF4-FFF2-40B4-BE49-F238E27FC236}">
                <a16:creationId xmlns:a16="http://schemas.microsoft.com/office/drawing/2014/main" id="{0B368D6A-C3EE-4EA2-80D1-8677B19728D5}"/>
              </a:ext>
            </a:extLst>
          </p:cNvPr>
          <p:cNvSpPr>
            <a:spLocks noChangeAspect="1"/>
          </p:cNvSpPr>
          <p:nvPr/>
        </p:nvSpPr>
        <p:spPr>
          <a:xfrm rot="5400000">
            <a:off x="524137" y="400657"/>
            <a:ext cx="2592830" cy="2235199"/>
          </a:xfrm>
          <a:prstGeom prst="hexagon">
            <a:avLst/>
          </a:prstGeom>
          <a:solidFill>
            <a:srgbClr val="A5A5A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3048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C3A787-B0B8-4D4F-8D58-A5138A795211}"/>
              </a:ext>
            </a:extLst>
          </p:cNvPr>
          <p:cNvSpPr txBox="1"/>
          <p:nvPr/>
        </p:nvSpPr>
        <p:spPr>
          <a:xfrm>
            <a:off x="819478" y="1127126"/>
            <a:ext cx="2002147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0" marR="0" lvl="0" indent="0" algn="ctr" defTabSz="3048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CE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Thank You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FDAB62-2AE0-4BCF-921B-51AED24C3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97359"/>
            <a:ext cx="12287534" cy="69096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C9819DE-C80E-4768-9D29-5AF3FA0B16C2}"/>
              </a:ext>
            </a:extLst>
          </p:cNvPr>
          <p:cNvSpPr/>
          <p:nvPr/>
        </p:nvSpPr>
        <p:spPr>
          <a:xfrm>
            <a:off x="-226785" y="1345669"/>
            <a:ext cx="12741104" cy="30479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Diagram, funnel chart&#10;&#10;Description automatically generated with medium confidence">
            <a:extLst>
              <a:ext uri="{FF2B5EF4-FFF2-40B4-BE49-F238E27FC236}">
                <a16:creationId xmlns:a16="http://schemas.microsoft.com/office/drawing/2014/main" id="{01D2D529-B314-442D-BC81-E39703E16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83" y="2038442"/>
            <a:ext cx="10683834" cy="2370993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33DEC7C-B159-4E74-AD61-94503FD1ADCF}"/>
              </a:ext>
            </a:extLst>
          </p:cNvPr>
          <p:cNvSpPr txBox="1"/>
          <p:nvPr/>
        </p:nvSpPr>
        <p:spPr>
          <a:xfrm>
            <a:off x="3917183" y="1357958"/>
            <a:ext cx="4453167" cy="70788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0" marR="0" lvl="0" indent="0" algn="ctr" defTabSz="3048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Current Efforts</a:t>
            </a:r>
          </a:p>
        </p:txBody>
      </p:sp>
    </p:spTree>
    <p:extLst>
      <p:ext uri="{BB962C8B-B14F-4D97-AF65-F5344CB8AC3E}">
        <p14:creationId xmlns:p14="http://schemas.microsoft.com/office/powerpoint/2010/main" val="351953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BF2CD1-44EE-F77A-247D-4D492CBBE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6317" y="0"/>
            <a:ext cx="52793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887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12C0D7-1E57-4243-81E1-3A5A09D9DD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>
                <a:solidFill>
                  <a:schemeClr val="tx1"/>
                </a:solidFill>
              </a:rPr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027DB9-50DE-4EE2-A176-B888EB96EB0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22952" y="1295400"/>
            <a:ext cx="4516702" cy="5363893"/>
          </a:xfrm>
        </p:spPr>
        <p:txBody>
          <a:bodyPr/>
          <a:lstStyle/>
          <a:p>
            <a:pPr>
              <a:spcBef>
                <a:spcPts val="800"/>
              </a:spcBef>
              <a:spcAft>
                <a:spcPts val="400"/>
              </a:spcAft>
            </a:pPr>
            <a:r>
              <a:rPr lang="en-US" sz="2400">
                <a:solidFill>
                  <a:schemeClr val="bg2">
                    <a:lumMod val="25000"/>
                  </a:schemeClr>
                </a:solidFill>
              </a:rPr>
              <a:t>FY22 pollinator budget- proposed activities </a:t>
            </a:r>
          </a:p>
          <a:p>
            <a:pPr>
              <a:spcBef>
                <a:spcPts val="800"/>
              </a:spcBef>
              <a:spcAft>
                <a:spcPts val="400"/>
              </a:spcAft>
            </a:pPr>
            <a:endParaRPr lang="en-US" sz="2400">
              <a:solidFill>
                <a:schemeClr val="bg2">
                  <a:lumMod val="25000"/>
                </a:schemeClr>
              </a:solidFill>
            </a:endParaRPr>
          </a:p>
          <a:p>
            <a:pPr>
              <a:spcBef>
                <a:spcPts val="800"/>
              </a:spcBef>
              <a:spcAft>
                <a:spcPts val="400"/>
              </a:spcAft>
            </a:pPr>
            <a:endParaRPr lang="en-US" sz="2400">
              <a:solidFill>
                <a:schemeClr val="bg2">
                  <a:lumMod val="25000"/>
                </a:schemeClr>
              </a:solidFill>
            </a:endParaRPr>
          </a:p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B9F436-1D01-4023-80C3-ACD6B8C3C275}"/>
              </a:ext>
            </a:extLst>
          </p:cNvPr>
          <p:cNvSpPr txBox="1"/>
          <p:nvPr/>
        </p:nvSpPr>
        <p:spPr>
          <a:xfrm>
            <a:off x="10922001" y="225892"/>
            <a:ext cx="1004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Page 1</a:t>
            </a:r>
          </a:p>
        </p:txBody>
      </p:sp>
      <p:pic>
        <p:nvPicPr>
          <p:cNvPr id="5" name="Picture 4" descr="A field of purple flowers&#10;&#10;Description automatically generated with medium confidence">
            <a:extLst>
              <a:ext uri="{FF2B5EF4-FFF2-40B4-BE49-F238E27FC236}">
                <a16:creationId xmlns:a16="http://schemas.microsoft.com/office/drawing/2014/main" id="{F50F7A72-76FC-47B9-ADEE-3DE441C8C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736" y="-14375"/>
            <a:ext cx="12264736" cy="75891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0577E10-EBEB-402F-9B58-356DD64BC95C}"/>
              </a:ext>
            </a:extLst>
          </p:cNvPr>
          <p:cNvSpPr txBox="1"/>
          <p:nvPr/>
        </p:nvSpPr>
        <p:spPr>
          <a:xfrm>
            <a:off x="224700" y="1158277"/>
            <a:ext cx="9833700" cy="707886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algn="ctr" defTabSz="304815">
              <a:defRPr/>
            </a:pPr>
            <a:r>
              <a:rPr lang="en-US" sz="4000" kern="0">
                <a:solidFill>
                  <a:schemeClr val="bg1"/>
                </a:solidFill>
              </a:rPr>
              <a:t>Objectives of the Pollinator Subcommittee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09879F-43E1-4D9C-B65C-B4B3F6D52733}"/>
              </a:ext>
            </a:extLst>
          </p:cNvPr>
          <p:cNvSpPr txBox="1"/>
          <p:nvPr/>
        </p:nvSpPr>
        <p:spPr>
          <a:xfrm>
            <a:off x="874873" y="3256986"/>
            <a:ext cx="7900992" cy="226215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rgbClr val="5B9BD5">
                <a:shade val="50000"/>
              </a:srgbClr>
            </a:solidFill>
          </a:ln>
        </p:spPr>
        <p:txBody>
          <a:bodyPr wrap="square">
            <a:spAutoFit/>
          </a:bodyPr>
          <a:lstStyle/>
          <a:p>
            <a:pPr defTabSz="304815">
              <a:defRPr/>
            </a:pPr>
            <a:endParaRPr lang="en-US" sz="900" kern="0">
              <a:solidFill>
                <a:srgbClr val="29425B"/>
              </a:solidFill>
            </a:endParaRPr>
          </a:p>
          <a:p>
            <a:pPr marL="457200" indent="-457200" defTabSz="304815">
              <a:buFont typeface="Arial" panose="020B0604020202020204" pitchFamily="34" charset="0"/>
              <a:buChar char="•"/>
              <a:defRPr/>
            </a:pPr>
            <a:r>
              <a:rPr lang="en-US" sz="2800" kern="0">
                <a:solidFill>
                  <a:srgbClr val="29425B"/>
                </a:solidFill>
              </a:rPr>
              <a:t>Advise on USDA pollinator research priorities.</a:t>
            </a:r>
          </a:p>
          <a:p>
            <a:pPr defTabSz="304815">
              <a:defRPr/>
            </a:pPr>
            <a:r>
              <a:rPr lang="en-US" kern="0">
                <a:solidFill>
                  <a:srgbClr val="29425B"/>
                </a:solidFill>
              </a:rPr>
              <a:t> </a:t>
            </a:r>
          </a:p>
          <a:p>
            <a:pPr marL="457200" indent="-457200" defTabSz="304815">
              <a:buFont typeface="Arial" panose="020B0604020202020204" pitchFamily="34" charset="0"/>
              <a:buChar char="•"/>
              <a:defRPr/>
            </a:pPr>
            <a:r>
              <a:rPr lang="en-US" sz="2800" kern="0">
                <a:solidFill>
                  <a:srgbClr val="29425B"/>
                </a:solidFill>
              </a:rPr>
              <a:t>Advise on the best available science in informing specific USDA pollinator programmatic or policy needs. </a:t>
            </a:r>
          </a:p>
        </p:txBody>
      </p:sp>
    </p:spTree>
    <p:extLst>
      <p:ext uri="{BB962C8B-B14F-4D97-AF65-F5344CB8AC3E}">
        <p14:creationId xmlns:p14="http://schemas.microsoft.com/office/powerpoint/2010/main" val="195556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12C0D7-1E57-4243-81E1-3A5A09D9DD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04844" y="836160"/>
            <a:ext cx="6465161" cy="7478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>
                <a:solidFill>
                  <a:schemeClr val="bg2">
                    <a:lumMod val="25000"/>
                  </a:schemeClr>
                </a:solidFill>
              </a:rPr>
              <a:t>Questions?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027DB9-50DE-4EE2-A176-B888EB96EB0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4844" y="2133776"/>
            <a:ext cx="6035675" cy="53638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/>
              <a:t>Elizabeth (Izzy) Hill </a:t>
            </a:r>
          </a:p>
          <a:p>
            <a:pPr marL="0" indent="0">
              <a:buNone/>
            </a:pPr>
            <a:r>
              <a:rPr lang="en-US" sz="2000" b="1" i="1"/>
              <a:t>USDA Honey Bee and Pollinator Research Coordinator </a:t>
            </a:r>
          </a:p>
          <a:p>
            <a:pPr marL="0" indent="0">
              <a:buNone/>
            </a:pPr>
            <a:r>
              <a:rPr lang="en-US" sz="2000" b="1" i="1"/>
              <a:t>Office of the Chief Scientist </a:t>
            </a:r>
          </a:p>
          <a:p>
            <a:pPr marL="0" indent="0">
              <a:buNone/>
            </a:pPr>
            <a:r>
              <a:rPr lang="en-US" sz="2000" b="1" i="1">
                <a:hlinkClick r:id="rId3"/>
              </a:rPr>
              <a:t>pollinator@usda.gov</a:t>
            </a:r>
            <a:r>
              <a:rPr lang="en-US" sz="2000" b="1" i="1"/>
              <a:t> </a:t>
            </a:r>
          </a:p>
          <a:p>
            <a:pPr marL="0" indent="0">
              <a:spcBef>
                <a:spcPts val="1200"/>
              </a:spcBef>
              <a:buNone/>
            </a:pPr>
            <a:endParaRPr lang="en-US" sz="2000">
              <a:solidFill>
                <a:schemeClr val="bg2">
                  <a:lumMod val="25000"/>
                </a:schemeClr>
              </a:solidFill>
            </a:endParaRPr>
          </a:p>
          <a:p>
            <a:endParaRPr lang="en-US"/>
          </a:p>
        </p:txBody>
      </p:sp>
      <p:pic>
        <p:nvPicPr>
          <p:cNvPr id="6" name="Picture Placeholder 6">
            <a:extLst>
              <a:ext uri="{FF2B5EF4-FFF2-40B4-BE49-F238E27FC236}">
                <a16:creationId xmlns:a16="http://schemas.microsoft.com/office/drawing/2014/main" id="{D86C0A0A-8EC7-4536-8CFB-94C38B61A399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" r="2965"/>
          <a:stretch>
            <a:fillRect/>
          </a:stretch>
        </p:blipFill>
        <p:spPr>
          <a:xfrm>
            <a:off x="-16405" y="0"/>
            <a:ext cx="4300009" cy="68580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E51B00-2F81-4442-B7B3-F4B14F32B3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" t="21" r="59540" b="2876"/>
          <a:stretch/>
        </p:blipFill>
        <p:spPr>
          <a:xfrm>
            <a:off x="-16405" y="-18439"/>
            <a:ext cx="4300009" cy="6894878"/>
          </a:xfrm>
          <a:prstGeom prst="rect">
            <a:avLst/>
          </a:prstGeom>
        </p:spPr>
      </p:pic>
      <p:pic>
        <p:nvPicPr>
          <p:cNvPr id="8" name="Picture Placeholder 6">
            <a:extLst>
              <a:ext uri="{FF2B5EF4-FFF2-40B4-BE49-F238E27FC236}">
                <a16:creationId xmlns:a16="http://schemas.microsoft.com/office/drawing/2014/main" id="{EAE902E9-BB0A-4ED3-80A5-0D17626324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" r="2965"/>
          <a:stretch>
            <a:fillRect/>
          </a:stretch>
        </p:blipFill>
        <p:spPr>
          <a:xfrm>
            <a:off x="-16406" y="-18439"/>
            <a:ext cx="4323132" cy="689487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E26A0D8-1FB5-4C3C-AC7D-166EA281FB55}"/>
              </a:ext>
            </a:extLst>
          </p:cNvPr>
          <p:cNvSpPr/>
          <p:nvPr/>
        </p:nvSpPr>
        <p:spPr>
          <a:xfrm>
            <a:off x="10699668" y="0"/>
            <a:ext cx="2731324" cy="3574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2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783928CA0618E4D9C974D383EE94B9A" ma:contentTypeVersion="11" ma:contentTypeDescription="Create a new document." ma:contentTypeScope="" ma:versionID="930df08a9f495fa70db3a5d9eea4f16f">
  <xsd:schema xmlns:xsd="http://www.w3.org/2001/XMLSchema" xmlns:xs="http://www.w3.org/2001/XMLSchema" xmlns:p="http://schemas.microsoft.com/office/2006/metadata/properties" xmlns:ns2="19a00bb8-6d7f-4e3c-8312-7f351bff4d26" xmlns:ns3="8989e98d-8211-4807-b8e1-a918a0aa67ff" targetNamespace="http://schemas.microsoft.com/office/2006/metadata/properties" ma:root="true" ma:fieldsID="4d7144c2b6cc1c2b5cfe9838ed798c9e" ns2:_="" ns3:_="">
    <xsd:import namespace="19a00bb8-6d7f-4e3c-8312-7f351bff4d26"/>
    <xsd:import namespace="8989e98d-8211-4807-b8e1-a918a0aa67f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a00bb8-6d7f-4e3c-8312-7f351bff4d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8ff62593-b918-4deb-ac08-0d74ac0cc7e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89e98d-8211-4807-b8e1-a918a0aa67f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9a00bb8-6d7f-4e3c-8312-7f351bff4d2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7FAB5C9-4C3B-4D4F-89AF-1DBAD237E23B}">
  <ds:schemaRefs>
    <ds:schemaRef ds:uri="19a00bb8-6d7f-4e3c-8312-7f351bff4d26"/>
    <ds:schemaRef ds:uri="8989e98d-8211-4807-b8e1-a918a0aa67f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E19859A-612E-4679-BB38-4AD9623C444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5A9275D-CA0B-469A-AC8D-211EDF92A403}">
  <ds:schemaRefs>
    <ds:schemaRef ds:uri="8989e98d-8211-4807-b8e1-a918a0aa67ff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19a00bb8-6d7f-4e3c-8312-7f351bff4d26"/>
    <ds:schemaRef ds:uri="http://purl.org/dc/terms/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249</Words>
  <Application>Microsoft Office PowerPoint</Application>
  <PresentationFormat>Widescreen</PresentationFormat>
  <Paragraphs>53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Calibri Light</vt:lpstr>
      <vt:lpstr>Lato</vt:lpstr>
      <vt:lpstr>League Spartan</vt:lpstr>
      <vt:lpstr>Office Theme</vt:lpstr>
      <vt:lpstr>1_Office Theme</vt:lpstr>
      <vt:lpstr>For assistance in accessing this document, please contact nareee@usda.gov.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Hill, Elizabeth - OSEC, Washington, DC</dc:creator>
  <cp:lastModifiedBy>Ball, Sandra - REE-ARS</cp:lastModifiedBy>
  <cp:revision>2</cp:revision>
  <dcterms:created xsi:type="dcterms:W3CDTF">2021-02-23T15:44:14Z</dcterms:created>
  <dcterms:modified xsi:type="dcterms:W3CDTF">2023-07-10T15:37:39Z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0x010100D783928CA0618E4D9C974D383EE94B9A</vt:lpwstr>
  </property>
</Properties>
</file>