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</p:sldMasterIdLst>
  <p:notesMasterIdLst>
    <p:notesMasterId r:id="rId13"/>
  </p:notesMasterIdLst>
  <p:handoutMasterIdLst>
    <p:handoutMasterId r:id="rId14"/>
  </p:handoutMasterIdLst>
  <p:sldIdLst>
    <p:sldId id="1898" r:id="rId5"/>
    <p:sldId id="1891" r:id="rId6"/>
    <p:sldId id="1892" r:id="rId7"/>
    <p:sldId id="1893" r:id="rId8"/>
    <p:sldId id="1894" r:id="rId9"/>
    <p:sldId id="1895" r:id="rId10"/>
    <p:sldId id="1896" r:id="rId11"/>
    <p:sldId id="18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0978D0-F1DF-3C41-5FDE-B68D3F70C0E5}" name="Emily Rosa-Wood" initials="ER" userId="S::emily.rosa-wood@aboutsage.com::134341f9-601f-4f85-94bb-3a8b671306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EAE"/>
    <a:srgbClr val="000000"/>
    <a:srgbClr val="6EAEAE"/>
    <a:srgbClr val="6E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, Sandra - REE-ARS" userId="fca1229e-0f9d-4ff3-93aa-6a5d757c41ec" providerId="ADAL" clId="{7036B7DA-5D59-4DA2-9A59-306ED449D6FF}"/>
    <pc:docChg chg="custSel addSld modSld sldOrd">
      <pc:chgData name="Ball, Sandra - REE-ARS" userId="fca1229e-0f9d-4ff3-93aa-6a5d757c41ec" providerId="ADAL" clId="{7036B7DA-5D59-4DA2-9A59-306ED449D6FF}" dt="2023-07-10T16:07:26.212" v="7" actId="478"/>
      <pc:docMkLst>
        <pc:docMk/>
      </pc:docMkLst>
      <pc:sldChg chg="addSp delSp modSp new mod ord modClrScheme chgLayout">
        <pc:chgData name="Ball, Sandra - REE-ARS" userId="fca1229e-0f9d-4ff3-93aa-6a5d757c41ec" providerId="ADAL" clId="{7036B7DA-5D59-4DA2-9A59-306ED449D6FF}" dt="2023-07-10T16:07:26.212" v="7" actId="478"/>
        <pc:sldMkLst>
          <pc:docMk/>
          <pc:sldMk cId="523579635" sldId="1898"/>
        </pc:sldMkLst>
        <pc:spChg chg="del mod ord">
          <ac:chgData name="Ball, Sandra - REE-ARS" userId="fca1229e-0f9d-4ff3-93aa-6a5d757c41ec" providerId="ADAL" clId="{7036B7DA-5D59-4DA2-9A59-306ED449D6FF}" dt="2023-07-10T16:06:58.581" v="5" actId="700"/>
          <ac:spMkLst>
            <pc:docMk/>
            <pc:sldMk cId="523579635" sldId="1898"/>
            <ac:spMk id="2" creationId="{AAA6C575-9471-B608-07A5-DDCCAE352E07}"/>
          </ac:spMkLst>
        </pc:spChg>
        <pc:spChg chg="del">
          <ac:chgData name="Ball, Sandra - REE-ARS" userId="fca1229e-0f9d-4ff3-93aa-6a5d757c41ec" providerId="ADAL" clId="{7036B7DA-5D59-4DA2-9A59-306ED449D6FF}" dt="2023-07-10T16:06:58.581" v="5" actId="700"/>
          <ac:spMkLst>
            <pc:docMk/>
            <pc:sldMk cId="523579635" sldId="1898"/>
            <ac:spMk id="3" creationId="{013B7680-5DE9-63F1-44A8-BC52E3B10D6A}"/>
          </ac:spMkLst>
        </pc:spChg>
        <pc:spChg chg="del">
          <ac:chgData name="Ball, Sandra - REE-ARS" userId="fca1229e-0f9d-4ff3-93aa-6a5d757c41ec" providerId="ADAL" clId="{7036B7DA-5D59-4DA2-9A59-306ED449D6FF}" dt="2023-07-10T16:06:58.581" v="5" actId="700"/>
          <ac:spMkLst>
            <pc:docMk/>
            <pc:sldMk cId="523579635" sldId="1898"/>
            <ac:spMk id="4" creationId="{426008BB-5F09-DC0B-EC0F-4F71FD9D4521}"/>
          </ac:spMkLst>
        </pc:spChg>
        <pc:spChg chg="del">
          <ac:chgData name="Ball, Sandra - REE-ARS" userId="fca1229e-0f9d-4ff3-93aa-6a5d757c41ec" providerId="ADAL" clId="{7036B7DA-5D59-4DA2-9A59-306ED449D6FF}" dt="2023-07-10T16:06:58.581" v="5" actId="700"/>
          <ac:spMkLst>
            <pc:docMk/>
            <pc:sldMk cId="523579635" sldId="1898"/>
            <ac:spMk id="5" creationId="{D05C58F9-2BCF-C1D4-CFE8-64843ACBEBBA}"/>
          </ac:spMkLst>
        </pc:spChg>
        <pc:spChg chg="add mod ord">
          <ac:chgData name="Ball, Sandra - REE-ARS" userId="fca1229e-0f9d-4ff3-93aa-6a5d757c41ec" providerId="ADAL" clId="{7036B7DA-5D59-4DA2-9A59-306ED449D6FF}" dt="2023-07-10T16:07:22.989" v="6"/>
          <ac:spMkLst>
            <pc:docMk/>
            <pc:sldMk cId="523579635" sldId="1898"/>
            <ac:spMk id="6" creationId="{13C14F9A-130D-9033-D6D6-D8DD8015637F}"/>
          </ac:spMkLst>
        </pc:spChg>
        <pc:spChg chg="add del mod ord">
          <ac:chgData name="Ball, Sandra - REE-ARS" userId="fca1229e-0f9d-4ff3-93aa-6a5d757c41ec" providerId="ADAL" clId="{7036B7DA-5D59-4DA2-9A59-306ED449D6FF}" dt="2023-07-10T16:07:26.212" v="7" actId="478"/>
          <ac:spMkLst>
            <pc:docMk/>
            <pc:sldMk cId="523579635" sldId="1898"/>
            <ac:spMk id="7" creationId="{D6159CF0-D82C-69BA-875F-59919FB99F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A0750-E400-B79B-E2C4-C58918E2D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B44D6-C65C-4A9A-E6FE-845E2CB758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72466-3EE8-A442-B26F-E9EC82DF63FA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6D079-37FE-EA7F-C2CA-A62C4FB63A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69948-7F1C-6F29-BB26-869F9DC89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3185-FE36-EB42-96A3-4B70AC90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90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59F99-DBC0-C34D-801A-8683AA956204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092A3-8767-CF49-A6E2-44C109D59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55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1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08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6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02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92A3-8767-CF49-A6E2-44C109D593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43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A26F-5AB7-BD1A-7ECF-EB01E136B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D7BF8-C6B9-DBFC-309B-1DB67C0D5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BF036-D13B-CBC4-F7CE-EBAFF00B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BD27-C38C-C3DF-CCC5-2B586E55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B596E-CD60-63F0-F125-CB97E9DE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B529-6AC2-F241-00FA-04528006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C973-DC55-0363-0837-4B48DD71C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9F61-B04E-E485-63E3-4897108D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7C687-E0A6-5107-95C1-7CBB6164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D1DC8-624D-62B0-01F4-C277D6E3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77FE9-7118-6DC3-FFF3-8C626B9E11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0BC29-0015-FA9C-80C7-F4ED26415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82DC0-DF69-B5AB-D1F5-90375B0F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2D4E-69F5-3F9F-BC34-136F94C8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DB01E-D443-F292-A535-BF042BA2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6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E00B58-AB7A-BC4F-B6C6-EA6D7A84E755}"/>
              </a:ext>
            </a:extLst>
          </p:cNvPr>
          <p:cNvSpPr/>
          <p:nvPr userDrawn="1"/>
        </p:nvSpPr>
        <p:spPr>
          <a:xfrm>
            <a:off x="0" y="6062134"/>
            <a:ext cx="12192000" cy="795866"/>
          </a:xfrm>
          <a:prstGeom prst="rect">
            <a:avLst/>
          </a:prstGeom>
          <a:solidFill>
            <a:srgbClr val="C39C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37C22-D70B-094B-AEE4-86A82CE260DB}"/>
              </a:ext>
            </a:extLst>
          </p:cNvPr>
          <p:cNvSpPr txBox="1"/>
          <p:nvPr userDrawn="1"/>
        </p:nvSpPr>
        <p:spPr>
          <a:xfrm>
            <a:off x="9508508" y="6196984"/>
            <a:ext cx="2468813" cy="55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NAREEE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Advisory Board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0AB4C98-C277-694D-87A9-DAF36776EA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5" y="6174173"/>
            <a:ext cx="2952117" cy="645776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2AE350-15B8-4348-B029-46710F0879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6275" y="585788"/>
            <a:ext cx="4949273" cy="646664"/>
          </a:xfrm>
        </p:spPr>
        <p:txBody>
          <a:bodyPr/>
          <a:lstStyle>
            <a:lvl1pPr marL="0" indent="0">
              <a:buNone/>
              <a:defRPr>
                <a:solidFill>
                  <a:srgbClr val="6EAFAF"/>
                </a:solidFill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FD0B70F-8C92-884D-94F5-E541213465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275" y="1232452"/>
            <a:ext cx="4966595" cy="71893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Slide Subtitle goes here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003AB7A-8B7C-0D4B-B225-508F933C57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163" y="0"/>
            <a:ext cx="6446837" cy="60626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9875C-7EEC-8545-9C4C-E34077B782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6275" y="2087563"/>
            <a:ext cx="4949825" cy="3746500"/>
          </a:xfrm>
        </p:spPr>
        <p:txBody>
          <a:bodyPr/>
          <a:lstStyle>
            <a:lvl1pPr>
              <a:buClr>
                <a:srgbClr val="6EAFAF"/>
              </a:buClr>
              <a:defRPr sz="1800">
                <a:latin typeface="+mj-lt"/>
              </a:defRPr>
            </a:lvl1pPr>
          </a:lstStyle>
          <a:p>
            <a:pPr lvl="0"/>
            <a:r>
              <a:rPr lang="en-US"/>
              <a:t>Bullet List</a:t>
            </a:r>
          </a:p>
        </p:txBody>
      </p:sp>
    </p:spTree>
    <p:extLst>
      <p:ext uri="{BB962C8B-B14F-4D97-AF65-F5344CB8AC3E}">
        <p14:creationId xmlns:p14="http://schemas.microsoft.com/office/powerpoint/2010/main" val="183501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FA55-11D8-3DAD-C44A-3CF3BD80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D16F2-E2BF-8FFD-E84F-50FAAD598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1D1E-093C-8890-3934-C5C405D1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654DA-FDC9-0561-DED8-2969AB47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82176-42FD-1A79-3424-ACCD8D6A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4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57B0A-CEAB-BAFA-8E30-2326306F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6FE6D-81F2-6F91-7753-15581A5D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1960-498C-4496-C181-991288F6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38765-E6EA-338D-B8DD-10A296B7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BD0F-04E4-A4C9-A141-4FAB1BC3E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3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4C1B-0F4D-27E7-44C1-C8E4990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8274-C2D0-BF95-B7C9-9C194CAA6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76443-DDB3-BC5E-F581-B0E784964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3D904-217C-E874-F02E-AD7FC31E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0074C-7C29-753C-95F7-8A6ACFD6C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283E6-EE98-D3CB-11B4-FE2388AD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BB5C-2165-BDE6-6BAE-5F1B1979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12A65-95E0-3C5B-8036-7CC28687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759E1-40FC-006E-6D88-73579192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A5A41-A58B-92F1-5F4D-15526A2EC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9DB13-A6A2-305D-E13A-BEAA6C4AC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17983-6CC9-5826-1A7F-A7527BF5D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2E5F5-03F6-D4A4-8A3B-BDDD54D61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14211-8498-094F-6B4B-D346B77A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8D179-1B63-3F10-9BDC-589EF812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D295D-B68D-332E-DAF2-ECFC1DA4E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10650-2082-3FAC-1B31-F7647C54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DF538-5A13-7AB9-E92C-E9EFC9DF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66CA1-CF7F-509C-B83D-6A6D9D3A4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1C84DA-AFA4-64FF-5D4B-F76617ECD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E92E1-75E8-CA16-D275-0ED8B968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9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0D82D-9F94-AE88-2065-2061FB8AE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6A48D-820F-2B7A-D7AA-BA0DA934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59299-AF58-B759-9F02-5FA3C6589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6B82F-2DE9-3F9D-E59A-9B0484A3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7C99-219D-9D2B-E285-9211C44B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67150-EED7-40DA-7767-82920879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C6613-2BEF-2671-0DCA-69F38D27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6CA92-A990-7CCC-A556-B3170783E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91755-2ADB-7163-0793-FAC1A6E3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DF758-F69E-BE13-134D-3BCFE22B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E5067-FC8F-F3B6-6F71-89DA9C74D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661DE-B79F-623E-4C37-B0101512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4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99C7D5-03AA-FA8C-9EE0-022C1A73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A14F7-D4F8-1BE7-C2DA-B51C8BDA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0F6BC-6B8B-2D27-5F49-7BC3506C3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2821-3C6D-48B9-88F5-99C144D161C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4C13-6DA9-A173-1565-45D6DF1A4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4B42-9B49-94BC-6872-C33879AA7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F05C2-4610-477A-8C80-0BF741AD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C14F9A-130D-9033-D6D6-D8DD8015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assistance in accessing this document, please contact nareee@usda.gov.</a:t>
            </a:r>
          </a:p>
        </p:txBody>
      </p:sp>
    </p:spTree>
    <p:extLst>
      <p:ext uri="{BB962C8B-B14F-4D97-AF65-F5344CB8AC3E}">
        <p14:creationId xmlns:p14="http://schemas.microsoft.com/office/powerpoint/2010/main" val="52357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209" y="112649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>
                <a:latin typeface="+mn-lt"/>
                <a:ea typeface="+mj-lt"/>
                <a:cs typeface="+mj-lt"/>
              </a:rPr>
              <a:t>National Genetic Resources Advisory Council (NGRAC)</a:t>
            </a:r>
            <a:endParaRPr lang="en-US" sz="2400">
              <a:latin typeface="+mn-lt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780" y="759312"/>
            <a:ext cx="6674180" cy="52132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latin typeface="+mn-lt"/>
                <a:ea typeface="+mj-lt"/>
                <a:cs typeface="+mj-lt"/>
              </a:rPr>
              <a:t>Formulates recommendations to the Secretary of Agriculture and USDA </a:t>
            </a:r>
            <a:r>
              <a:rPr lang="en-US" sz="1900">
                <a:latin typeface="+mn-lt"/>
                <a:cs typeface="Calibri"/>
              </a:rPr>
              <a:t>National Genetic Resources Program </a:t>
            </a:r>
            <a:r>
              <a:rPr lang="en-US" sz="1900">
                <a:latin typeface="+mn-lt"/>
                <a:ea typeface="+mj-lt"/>
                <a:cs typeface="+mj-lt"/>
              </a:rPr>
              <a:t>on actions and policies for the acquisition, conservation, and utilization of genetic resources of life forms important for food and agriculture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>
              <a:latin typeface="+mn-lt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latin typeface="+mn-lt"/>
                <a:cs typeface="Calibri"/>
              </a:rPr>
              <a:t>Advises USDA-ARS on innovative approaches to management of genetic resources for plants, animals, microbes, and insects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>
              <a:latin typeface="+mn-lt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latin typeface="+mn-lt"/>
                <a:cs typeface="Calibri"/>
              </a:rPr>
              <a:t>Provides recommendations for coordination of genetic resources of several domestic and international organizations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>
              <a:latin typeface="+mn-lt"/>
              <a:cs typeface="Calibri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latin typeface="+mn-lt"/>
              </a:rPr>
              <a:t>T</a:t>
            </a:r>
            <a:r>
              <a:rPr lang="en-US" sz="1900">
                <a:effectLst/>
                <a:latin typeface="+mn-lt"/>
              </a:rPr>
              <a:t>hirteen members appointed by the Secretary and seven or more ex-officio members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effectLst/>
                <a:latin typeface="+mn-lt"/>
              </a:rPr>
              <a:t>Six members from relevant scientific disciplines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effectLst/>
                <a:latin typeface="+mn-lt"/>
              </a:rPr>
              <a:t>Three members from the public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900">
                <a:effectLst/>
                <a:latin typeface="+mn-lt"/>
              </a:rPr>
              <a:t>Four members from public cultivar development and animal breed development</a:t>
            </a:r>
            <a:endParaRPr lang="en-US" sz="1900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DB7C022B-F76E-332D-FC68-4CCCADD56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7965" y="757719"/>
            <a:ext cx="6061753" cy="4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4209" y="112649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>
                <a:latin typeface="+mn-lt"/>
                <a:ea typeface="+mj-lt"/>
                <a:cs typeface="+mj-lt"/>
              </a:rPr>
              <a:t>National Genetic Resources Advisory Council (NGRAC)</a:t>
            </a:r>
            <a:endParaRPr lang="en-US" sz="2400">
              <a:latin typeface="+mn-lt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9780" y="759312"/>
            <a:ext cx="5581930" cy="521324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1900">
              <a:latin typeface="+mn-lt"/>
              <a:cs typeface="Calibri"/>
            </a:endParaRPr>
          </a:p>
          <a:p>
            <a:pPr marL="0" indent="0">
              <a:buNone/>
            </a:pPr>
            <a:r>
              <a:rPr lang="en-US" sz="2400">
                <a:latin typeface="+mn-lt"/>
                <a:cs typeface="Calibri"/>
              </a:rPr>
              <a:t>FY22 and FY23 Work Products</a:t>
            </a:r>
          </a:p>
          <a:p>
            <a:endParaRPr lang="en-US" sz="1900">
              <a:latin typeface="+mn-lt"/>
              <a:cs typeface="Calibri"/>
            </a:endParaRPr>
          </a:p>
          <a:p>
            <a:pPr lvl="1"/>
            <a:r>
              <a:rPr lang="en-US" sz="1900">
                <a:cs typeface="Calibri"/>
              </a:rPr>
              <a:t>ARS NPGS Strategic Plan: Response and recommendations</a:t>
            </a:r>
          </a:p>
          <a:p>
            <a:pPr lvl="1"/>
            <a:endParaRPr lang="en-US" sz="1900">
              <a:cs typeface="Calibri"/>
            </a:endParaRPr>
          </a:p>
          <a:p>
            <a:pPr lvl="1"/>
            <a:r>
              <a:rPr lang="en-US" sz="1900">
                <a:cs typeface="Calibri"/>
              </a:rPr>
              <a:t>Council reports</a:t>
            </a:r>
          </a:p>
          <a:p>
            <a:pPr lvl="2"/>
            <a:r>
              <a:rPr lang="en-US" sz="1900">
                <a:cs typeface="Calibri"/>
              </a:rPr>
              <a:t>Microbial Genetic Resources in the United States </a:t>
            </a:r>
          </a:p>
          <a:p>
            <a:pPr lvl="2"/>
            <a:r>
              <a:rPr lang="en-US" sz="1900">
                <a:cs typeface="Calibri"/>
              </a:rPr>
              <a:t>Strengthening Strategic Genetic Resources for Livestock, Poultry and Aquatic Species in the US </a:t>
            </a:r>
          </a:p>
          <a:p>
            <a:pPr lvl="2"/>
            <a:r>
              <a:rPr lang="en-US" sz="1900">
                <a:cs typeface="Calibri"/>
              </a:rPr>
              <a:t>Safeguarding and Distributing Native Crop Wild Relative Genetic Resources of the United States </a:t>
            </a:r>
          </a:p>
          <a:p>
            <a:pPr lvl="2"/>
            <a:r>
              <a:rPr lang="en-US" sz="1900">
                <a:cs typeface="Calibri"/>
              </a:rPr>
              <a:t>Algal Genetic Resources – Agricultural Crops and Beyond </a:t>
            </a:r>
          </a:p>
          <a:p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79F7890-B68E-7270-7EC5-9D05DED411D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" b="181"/>
          <a:stretch/>
        </p:blipFill>
        <p:spPr>
          <a:xfrm>
            <a:off x="6519861" y="241738"/>
            <a:ext cx="5672139" cy="5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56" y="97740"/>
            <a:ext cx="5675455" cy="7535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FY2022/23 NGRAC response and recommendations </a:t>
            </a:r>
          </a:p>
          <a:p>
            <a:r>
              <a:rPr lang="en-US" sz="2000">
                <a:cs typeface="Calibri"/>
              </a:rPr>
              <a:t>ARS National Plant Germplasm System Strategic Plan</a:t>
            </a:r>
          </a:p>
          <a:p>
            <a:endParaRPr lang="en-US" sz="1800">
              <a:latin typeface="+mn-lt"/>
              <a:cs typeface="Calibri"/>
            </a:endParaRPr>
          </a:p>
          <a:p>
            <a:endParaRPr lang="en-US" sz="180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56" y="744405"/>
            <a:ext cx="5675455" cy="4641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400"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 b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URGENT 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S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trategies, not tactics, with non-technical two-page summary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I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ncrease emphasis on evaluation and genetic enhancement</a:t>
            </a: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de-DE" sz="20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Strategic 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implementation of sequencing and  genotyping in genetic enhancement and pre-breeding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C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rop-specific curators and targeted training - locate personnel strategically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de-DE" sz="20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7000"/>
              </a:lnSpc>
              <a:spcBef>
                <a:spcPts val="0"/>
              </a:spcBef>
              <a:buSzPts val="1000"/>
              <a:buNone/>
            </a:pPr>
            <a:r>
              <a:rPr lang="en-US" sz="2000" u="none" strike="noStrike" kern="0" spc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Prioritize development </a:t>
            </a:r>
            <a:r>
              <a:rPr lang="en-US" sz="2000" u="none" strike="noStrike" kern="0" spc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Arial Unicode MS" panose="020B0604020202020204" pitchFamily="34" charset="-128"/>
              </a:rPr>
              <a:t>of GRIN-</a:t>
            </a:r>
            <a:r>
              <a:rPr lang="en-US" sz="2000" u="none" strike="noStrike" kern="0" spc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Global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14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337AB39-769A-283A-A6B8-774B59EDA317}"/>
              </a:ext>
            </a:extLst>
          </p:cNvPr>
          <p:cNvSpPr txBox="1">
            <a:spLocks/>
          </p:cNvSpPr>
          <p:nvPr/>
        </p:nvSpPr>
        <p:spPr>
          <a:xfrm>
            <a:off x="5721927" y="157656"/>
            <a:ext cx="6446837" cy="6062663"/>
          </a:xfrm>
          <a:prstGeom prst="rect">
            <a:avLst/>
          </a:prstGeom>
        </p:spPr>
      </p:sp>
      <p:pic>
        <p:nvPicPr>
          <p:cNvPr id="10" name="Picture 2" descr="Common beans">
            <a:extLst>
              <a:ext uri="{FF2B5EF4-FFF2-40B4-BE49-F238E27FC236}">
                <a16:creationId xmlns:a16="http://schemas.microsoft.com/office/drawing/2014/main" id="{CF0F3CDD-9E2C-CD50-9823-33059B30B0F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3" r="20093" b="2285"/>
          <a:stretch/>
        </p:blipFill>
        <p:spPr bwMode="auto">
          <a:xfrm>
            <a:off x="5745163" y="157656"/>
            <a:ext cx="6446837" cy="59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881" y="97741"/>
            <a:ext cx="5915119" cy="804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cs typeface="Calibri"/>
              </a:rPr>
              <a:t>FY2022/23 NGRAC Response and recommendations </a:t>
            </a:r>
          </a:p>
          <a:p>
            <a:r>
              <a:rPr lang="en-US" sz="2000">
                <a:cs typeface="Calibri"/>
              </a:rPr>
              <a:t>ARS National Plant Germplasm System Strategic Plan</a:t>
            </a:r>
          </a:p>
          <a:p>
            <a:endParaRPr lang="en-US" sz="2000">
              <a:latin typeface="+mn-lt"/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56" y="996651"/>
            <a:ext cx="6051744" cy="50705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MID-TERM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Explore efficiencies at the national scale for propagation, processing, storage, and distribution with expanded public-private partnerships</a:t>
            </a:r>
            <a:endParaRPr lang="en-US" sz="2000" b="1" u="none" strike="noStrike" kern="0" spc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Symbol" pitchFamily="2" charset="2"/>
              <a:cs typeface="Symbol" pitchFamily="2" charset="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 b="1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Emphasize partnerships and targeted grant programs </a:t>
            </a: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de-DE" sz="200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S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ystem-wide focus on collection quality and utilization, cap collection size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sz="2000" b="1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LONG-TERM</a:t>
            </a:r>
            <a:endParaRPr lang="en-US" sz="200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Foster collaborations (federal, state, tribal) for</a:t>
            </a:r>
            <a:r>
              <a:rPr lang="en-US" sz="2000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 </a:t>
            </a: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in situ conservation, field research, and documentation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+mn-lt"/>
              <a:ea typeface="Symbol" pitchFamily="2" charset="2"/>
              <a:cs typeface="Symbol" pitchFamily="2" charset="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kern="0" spc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Symbol" pitchFamily="2" charset="2"/>
                <a:cs typeface="Symbol" pitchFamily="2" charset="2"/>
              </a:rPr>
              <a:t>Consider U.S. emergency deployment strategies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337AB39-769A-283A-A6B8-774B59EDA317}"/>
              </a:ext>
            </a:extLst>
          </p:cNvPr>
          <p:cNvSpPr txBox="1">
            <a:spLocks/>
          </p:cNvSpPr>
          <p:nvPr/>
        </p:nvSpPr>
        <p:spPr>
          <a:xfrm>
            <a:off x="5721927" y="157656"/>
            <a:ext cx="6446837" cy="6062663"/>
          </a:xfrm>
          <a:prstGeom prst="rect">
            <a:avLst/>
          </a:prstGeom>
        </p:spPr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78D616-2502-1604-F99E-5F2CAB0FC0D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7" r="8837"/>
          <a:stretch>
            <a:fillRect/>
          </a:stretch>
        </p:blipFill>
        <p:spPr bwMode="auto">
          <a:xfrm>
            <a:off x="6156112" y="374740"/>
            <a:ext cx="5952540" cy="55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00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083" y="378258"/>
            <a:ext cx="5362561" cy="646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>
                <a:cs typeface="Calibri"/>
              </a:rPr>
              <a:t>FY2022/23 – NGRAC Reports to ARS National Genetic Resources Program</a:t>
            </a:r>
            <a:endParaRPr lang="en-US" sz="2400">
              <a:latin typeface="+mn-lt"/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388" y="1331153"/>
            <a:ext cx="5354658" cy="4641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cs typeface="Calibri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+mn-lt"/>
              </a:rPr>
              <a:t>US Microbial Genetic Resources 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+mn-lt"/>
              </a:rPr>
              <a:t>2020 (revised) McCluskey</a:t>
            </a:r>
          </a:p>
          <a:p>
            <a:pPr marL="457200" lvl="1" indent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000">
              <a:solidFill>
                <a:srgbClr val="000000"/>
              </a:solidFill>
              <a:latin typeface="+mn-lt"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Animal Genetic Resources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+mn-lt"/>
              </a:rPr>
              <a:t>2018 Blackburn et al.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>
              <a:solidFill>
                <a:srgbClr val="000000"/>
              </a:solidFill>
              <a:effectLst/>
              <a:latin typeface="+mn-lt"/>
            </a:endParaRP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US Native Crop Wild Relative Genetic Resources 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0" i="0">
                <a:solidFill>
                  <a:srgbClr val="000000"/>
                </a:solidFill>
                <a:effectLst/>
                <a:latin typeface="+mn-lt"/>
              </a:rPr>
              <a:t>2020 Krishnan et al.</a:t>
            </a:r>
          </a:p>
          <a:p>
            <a:pPr marL="0" indent="0" algn="l" rtl="0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i="0">
              <a:solidFill>
                <a:srgbClr val="000000"/>
              </a:solidFill>
              <a:effectLst/>
              <a:latin typeface="+mn-lt"/>
            </a:endParaRP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+mn-lt"/>
              </a:rPr>
              <a:t>Algal Genetic Resources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solidFill>
                  <a:srgbClr val="000000"/>
                </a:solidFill>
                <a:latin typeface="+mn-lt"/>
              </a:rPr>
              <a:t>2022 Lomas et al.</a:t>
            </a:r>
          </a:p>
          <a:p>
            <a:pPr marL="457200" lvl="1" indent="0">
              <a:buNone/>
            </a:pPr>
            <a:endParaRPr lang="en-US" sz="3600">
              <a:cs typeface="Calibri"/>
            </a:endParaRPr>
          </a:p>
          <a:p>
            <a:endParaRPr lang="en-US" sz="28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2E966-4E0C-1275-9B25-6BC657A1F505}"/>
              </a:ext>
            </a:extLst>
          </p:cNvPr>
          <p:cNvSpPr txBox="1"/>
          <p:nvPr/>
        </p:nvSpPr>
        <p:spPr>
          <a:xfrm>
            <a:off x="10034016" y="-694944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8B33E7-1339-CDBC-AF47-D6034BB4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140" y="153031"/>
            <a:ext cx="2048778" cy="2653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86E675-694F-7E7D-CAFE-0E41F934F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630" y="3007096"/>
            <a:ext cx="2346467" cy="3010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0BD689-C120-7782-0C27-85DBF388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383" y="3007096"/>
            <a:ext cx="2346468" cy="3034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0ACA43-46FE-D6C1-D505-D9C2EB985B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7969" y="153031"/>
            <a:ext cx="2119587" cy="265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3083" y="104989"/>
            <a:ext cx="5362561" cy="64666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>
                <a:cs typeface="Calibri"/>
              </a:rPr>
              <a:t>FY2023 – April 2023 NGRAC Public Meeting </a:t>
            </a:r>
            <a:endParaRPr lang="en-US" sz="2400">
              <a:latin typeface="+mn-lt"/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564" y="657060"/>
            <a:ext cx="6072436" cy="531550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>
                <a:latin typeface="+mn-lt"/>
                <a:cs typeface="Calibri"/>
              </a:rPr>
              <a:t>In-person meeting hosted by USDA-ARS/Colorado State Univ, Ft Collins CO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300">
              <a:latin typeface="+mn-lt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>
                <a:latin typeface="+mn-lt"/>
                <a:cs typeface="Calibri"/>
              </a:rPr>
              <a:t>Goal #1:  Business meeting, administrative updates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300">
              <a:latin typeface="+mn-lt"/>
              <a:cs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300">
                <a:latin typeface="+mn-lt"/>
                <a:cs typeface="Calibri"/>
              </a:rPr>
              <a:t>Goal #2: Discuss and direct strategic planning initiatives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Tribal and indigenous knowledge: Report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NPGS Crop Vulnerability Statements: Report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Guidelines of rescue of orphan genetic resource collections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Rapid deployment utilizing new genetic technologies: Position paper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Evaluation of differing values (economic, cultural, ecological, etc.) of genetic resources: Report?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NGRAC Response to NPGS Strategic Plan: Refereed publication?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Intensify outreach to immediate stakeholders: Federal agencies, scientific organizations, ARS/LGUs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Reorganize, update and expand web presence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Partner with Colorado State Univ: Success stories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>
                <a:cs typeface="Calibri"/>
              </a:rPr>
              <a:t>Develop and curate onboarding and outreach digital packages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400">
              <a:cs typeface="Calibri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100" i="1">
                <a:latin typeface="+mn-lt"/>
              </a:rPr>
              <a:t>APPROVAL: </a:t>
            </a:r>
            <a:r>
              <a:rPr lang="en-US" sz="2100">
                <a:latin typeface="+mn-lt"/>
              </a:rPr>
              <a:t>April 2023 Public Meeting Minutes</a:t>
            </a:r>
            <a:endParaRPr lang="en-US" sz="2100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8E3AAB-CA5F-53B4-92E2-F09706A6AD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t="9306" r="23416" b="31006"/>
          <a:stretch/>
        </p:blipFill>
        <p:spPr bwMode="auto">
          <a:xfrm>
            <a:off x="9284815" y="76141"/>
            <a:ext cx="2883621" cy="161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tcard from a livestock sperm bank (The vault) — High Country News - Know the West">
            <a:extLst>
              <a:ext uri="{FF2B5EF4-FFF2-40B4-BE49-F238E27FC236}">
                <a16:creationId xmlns:a16="http://schemas.microsoft.com/office/drawing/2014/main" id="{2F21E47D-62D3-83C5-CDFD-AD1F60110E2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r="27055"/>
          <a:stretch/>
        </p:blipFill>
        <p:spPr bwMode="auto">
          <a:xfrm>
            <a:off x="6300413" y="2272100"/>
            <a:ext cx="2564524" cy="37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defined">
            <a:extLst>
              <a:ext uri="{FF2B5EF4-FFF2-40B4-BE49-F238E27FC236}">
                <a16:creationId xmlns:a16="http://schemas.microsoft.com/office/drawing/2014/main" id="{D9D631CF-9A52-EC77-593D-B39F7C3AF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68" y="3333394"/>
            <a:ext cx="2639168" cy="26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C7AC953-56D3-52DE-2307-CF5FF74FC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4606" r="8890"/>
          <a:stretch/>
        </p:blipFill>
        <p:spPr bwMode="auto">
          <a:xfrm>
            <a:off x="6225043" y="104989"/>
            <a:ext cx="2753711" cy="204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lture Shock: Precious Microbe Collections Languish in Threatened Bio-Libraries">
            <a:extLst>
              <a:ext uri="{FF2B5EF4-FFF2-40B4-BE49-F238E27FC236}">
                <a16:creationId xmlns:a16="http://schemas.microsoft.com/office/drawing/2014/main" id="{D65DB2B1-B31A-6DCC-FF95-8A7D160D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106" y="1836147"/>
            <a:ext cx="1872737" cy="13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2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80D115-F3B4-3441-93AE-5A4465A2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602" y="472005"/>
            <a:ext cx="5362561" cy="646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FY2024 – NGRAC “Look Ahead”</a:t>
            </a:r>
            <a:endParaRPr lang="en-US" sz="2400">
              <a:highlight>
                <a:srgbClr val="FFFF00"/>
              </a:highlight>
              <a:cs typeface="Calibri"/>
            </a:endParaRPr>
          </a:p>
          <a:p>
            <a:endParaRPr lang="en-US" sz="2400">
              <a:latin typeface="+mn-lt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4D4EF-9E69-917E-CE3A-1583EB6C4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368" y="1331153"/>
            <a:ext cx="5362560" cy="4641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cs typeface="Calibri"/>
              </a:rPr>
              <a:t>Onboard new FY24 members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cs typeface="Calibri"/>
              </a:rPr>
              <a:t>Pursue selected initiatives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cs typeface="Calibri"/>
              </a:rPr>
              <a:t>Consider in-person meetings at two times/year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>
                <a:cs typeface="Calibri"/>
              </a:rPr>
              <a:t>Utilize new digital packages in outreach</a:t>
            </a:r>
          </a:p>
          <a:p>
            <a:endParaRPr lang="en-US" sz="2400" b="1">
              <a:cs typeface="Calibri"/>
            </a:endParaRPr>
          </a:p>
          <a:p>
            <a:r>
              <a:rPr lang="en-US" sz="2400" b="1">
                <a:cs typeface="Calibri"/>
              </a:rPr>
              <a:t>Highlight success stories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E694F-745D-4947-C19C-9714C10CB211}"/>
              </a:ext>
            </a:extLst>
          </p:cNvPr>
          <p:cNvSpPr txBox="1"/>
          <p:nvPr/>
        </p:nvSpPr>
        <p:spPr>
          <a:xfrm>
            <a:off x="11059229" y="5695563"/>
            <a:ext cx="912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3F63D-69FC-D646-8A94-B980D18F6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8A53F57-EFB6-E3D3-3EBF-148833C8C13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1455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16116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a00bb8-6d7f-4e3c-8312-7f351bff4d2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83928CA0618E4D9C974D383EE94B9A" ma:contentTypeVersion="11" ma:contentTypeDescription="Create a new document." ma:contentTypeScope="" ma:versionID="930df08a9f495fa70db3a5d9eea4f16f">
  <xsd:schema xmlns:xsd="http://www.w3.org/2001/XMLSchema" xmlns:xs="http://www.w3.org/2001/XMLSchema" xmlns:p="http://schemas.microsoft.com/office/2006/metadata/properties" xmlns:ns2="19a00bb8-6d7f-4e3c-8312-7f351bff4d26" xmlns:ns3="8989e98d-8211-4807-b8e1-a918a0aa67ff" targetNamespace="http://schemas.microsoft.com/office/2006/metadata/properties" ma:root="true" ma:fieldsID="4d7144c2b6cc1c2b5cfe9838ed798c9e" ns2:_="" ns3:_="">
    <xsd:import namespace="19a00bb8-6d7f-4e3c-8312-7f351bff4d26"/>
    <xsd:import namespace="8989e98d-8211-4807-b8e1-a918a0aa67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0bb8-6d7f-4e3c-8312-7f351bff4d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e98d-8211-4807-b8e1-a918a0aa67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0B317-679F-448C-A499-9A3C692BF4F6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19a00bb8-6d7f-4e3c-8312-7f351bff4d26"/>
    <ds:schemaRef ds:uri="http://purl.org/dc/dcmitype/"/>
    <ds:schemaRef ds:uri="http://schemas.microsoft.com/office/2006/documentManagement/types"/>
    <ds:schemaRef ds:uri="http://purl.org/dc/terms/"/>
    <ds:schemaRef ds:uri="8989e98d-8211-4807-b8e1-a918a0aa67ff"/>
  </ds:schemaRefs>
</ds:datastoreItem>
</file>

<file path=customXml/itemProps2.xml><?xml version="1.0" encoding="utf-8"?>
<ds:datastoreItem xmlns:ds="http://schemas.openxmlformats.org/officeDocument/2006/customXml" ds:itemID="{121271EF-CC40-44BA-B34E-520D416DF586}">
  <ds:schemaRefs>
    <ds:schemaRef ds:uri="19a00bb8-6d7f-4e3c-8312-7f351bff4d26"/>
    <ds:schemaRef ds:uri="8989e98d-8211-4807-b8e1-a918a0aa67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D0C1EE-2C09-4328-902E-ECA7B8C829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560</Words>
  <Application>Microsoft Office PowerPoint</Application>
  <PresentationFormat>Widescreen</PresentationFormat>
  <Paragraphs>106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3_Office Theme</vt:lpstr>
      <vt:lpstr>For assistance in accessing this document, please contact nareee@usda.gov.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Murguia</dc:creator>
  <cp:lastModifiedBy>Ball, Sandra - REE-ARS</cp:lastModifiedBy>
  <cp:revision>3</cp:revision>
  <dcterms:created xsi:type="dcterms:W3CDTF">2021-06-30T18:45:25Z</dcterms:created>
  <dcterms:modified xsi:type="dcterms:W3CDTF">2023-07-10T16:07:31Z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0x010100D783928CA0618E4D9C974D383EE94B9A</vt:lpwstr>
  </property>
  <property fmtid="{D5CDD505-2E9C-101B-9397-08002B2CF9AE}" pid="3" name="_dlc_DocIdItemGuid">
    <vt:lpwstr>ceeee69f-b01c-4b60-8811-1f797550f7a3</vt:lpwstr>
  </property>
  <property fmtid="{D5CDD505-2E9C-101B-9397-08002B2CF9AE}" pid="4" name="MediaServiceImageTags">
    <vt:lpwstr/>
  </property>
</Properties>
</file>