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838840536" r:id="rId5"/>
    <p:sldId id="283" r:id="rId6"/>
    <p:sldId id="284" r:id="rId7"/>
    <p:sldId id="285" r:id="rId8"/>
    <p:sldId id="257" r:id="rId9"/>
    <p:sldId id="282" r:id="rId10"/>
    <p:sldId id="264" r:id="rId11"/>
    <p:sldId id="265" r:id="rId12"/>
    <p:sldId id="499" r:id="rId13"/>
    <p:sldId id="838840535" r:id="rId14"/>
    <p:sldId id="274" r:id="rId15"/>
    <p:sldId id="1735" r:id="rId16"/>
    <p:sldId id="1737" r:id="rId17"/>
    <p:sldId id="1733" r:id="rId18"/>
    <p:sldId id="276" r:id="rId19"/>
    <p:sldId id="266" r:id="rId20"/>
    <p:sldId id="275" r:id="rId21"/>
    <p:sldId id="1725" r:id="rId22"/>
    <p:sldId id="259" r:id="rId23"/>
    <p:sldId id="273" r:id="rId24"/>
    <p:sldId id="270"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B0F10D-12A8-4AC6-B9B2-BBDE626D0E27}">
          <p14:sldIdLst>
            <p14:sldId id="838840536"/>
            <p14:sldId id="283"/>
            <p14:sldId id="284"/>
            <p14:sldId id="285"/>
            <p14:sldId id="257"/>
            <p14:sldId id="282"/>
            <p14:sldId id="264"/>
            <p14:sldId id="265"/>
            <p14:sldId id="499"/>
            <p14:sldId id="838840535"/>
            <p14:sldId id="274"/>
            <p14:sldId id="1735"/>
            <p14:sldId id="1737"/>
            <p14:sldId id="1733"/>
            <p14:sldId id="276"/>
            <p14:sldId id="266"/>
            <p14:sldId id="275"/>
            <p14:sldId id="1725"/>
            <p14:sldId id="259"/>
            <p14:sldId id="273"/>
          </p14:sldIdLst>
        </p14:section>
        <p14:section name="Untitled Section" id="{E36E9805-A907-4ADE-AD07-2AFF6E0B7836}">
          <p14:sldIdLst>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4AE051-158F-25FF-9F7A-1A83D8904A54}" name="Weaver-Missick, Tara - OSEC, Washington, DC" initials="WMTOWD" userId="S::tara.weavermissick@usda.gov::e2dcae8a-ba13-426d-b5f5-af9b81329c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ombs, Dionne - OSEC, Washington, DC" initials="TD-OWD" lastIdx="2" clrIdx="0">
    <p:extLst>
      <p:ext uri="{19B8F6BF-5375-455C-9EA6-DF929625EA0E}">
        <p15:presenceInfo xmlns:p15="http://schemas.microsoft.com/office/powerpoint/2012/main" userId="S::dionne.toombs@usda.gov::e831adae-de66-4ab5-834e-76075cd29feb" providerId="AD"/>
      </p:ext>
    </p:extLst>
  </p:cmAuthor>
  <p:cmAuthor id="2" name="Wright, Justice - OSEC" initials="WJ-O" lastIdx="2" clrIdx="1">
    <p:extLst>
      <p:ext uri="{19B8F6BF-5375-455C-9EA6-DF929625EA0E}">
        <p15:presenceInfo xmlns:p15="http://schemas.microsoft.com/office/powerpoint/2012/main" userId="S::justice.wright@usda.gov::81ef370b-d570-4aaa-99ba-3883aba9ad5d" providerId="AD"/>
      </p:ext>
    </p:extLst>
  </p:cmAuthor>
  <p:cmAuthor id="3" name="Weaver-Missick, Tara - OSEC, Washington, DC" initials="WT-OWD" lastIdx="1" clrIdx="2">
    <p:extLst>
      <p:ext uri="{19B8F6BF-5375-455C-9EA6-DF929625EA0E}">
        <p15:presenceInfo xmlns:p15="http://schemas.microsoft.com/office/powerpoint/2012/main" userId="S::tara.weavermissick@usda.gov::e2dcae8a-ba13-426d-b5f5-af9b81329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889"/>
    <a:srgbClr val="6FAFA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68692" autoAdjust="0"/>
  </p:normalViewPr>
  <p:slideViewPr>
    <p:cSldViewPr>
      <p:cViewPr varScale="1">
        <p:scale>
          <a:sx n="46" d="100"/>
          <a:sy n="46" d="100"/>
        </p:scale>
        <p:origin x="84" y="1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 Sandra - REE-ARS" userId="fca1229e-0f9d-4ff3-93aa-6a5d757c41ec" providerId="ADAL" clId="{DA613EA3-5E4B-41D7-861B-801D39C53A5F}"/>
    <pc:docChg chg="undo custSel addSld modSld sldOrd modSection">
      <pc:chgData name="Ball, Sandra - REE-ARS" userId="fca1229e-0f9d-4ff3-93aa-6a5d757c41ec" providerId="ADAL" clId="{DA613EA3-5E4B-41D7-861B-801D39C53A5F}" dt="2023-07-10T18:36:36.293" v="12" actId="113"/>
      <pc:docMkLst>
        <pc:docMk/>
      </pc:docMkLst>
      <pc:sldChg chg="addSp delSp modSp new mod ord modClrScheme chgLayout">
        <pc:chgData name="Ball, Sandra - REE-ARS" userId="fca1229e-0f9d-4ff3-93aa-6a5d757c41ec" providerId="ADAL" clId="{DA613EA3-5E4B-41D7-861B-801D39C53A5F}" dt="2023-07-10T18:36:36.293" v="12" actId="113"/>
        <pc:sldMkLst>
          <pc:docMk/>
          <pc:sldMk cId="2365645275" sldId="838840536"/>
        </pc:sldMkLst>
        <pc:spChg chg="add mod">
          <ac:chgData name="Ball, Sandra - REE-ARS" userId="fca1229e-0f9d-4ff3-93aa-6a5d757c41ec" providerId="ADAL" clId="{DA613EA3-5E4B-41D7-861B-801D39C53A5F}" dt="2023-07-10T18:36:36.293" v="12" actId="113"/>
          <ac:spMkLst>
            <pc:docMk/>
            <pc:sldMk cId="2365645275" sldId="838840536"/>
            <ac:spMk id="2" creationId="{5740D290-51C2-D189-460E-5390FE85B5AE}"/>
          </ac:spMkLst>
        </pc:spChg>
        <pc:spChg chg="add del mod">
          <ac:chgData name="Ball, Sandra - REE-ARS" userId="fca1229e-0f9d-4ff3-93aa-6a5d757c41ec" providerId="ADAL" clId="{DA613EA3-5E4B-41D7-861B-801D39C53A5F}" dt="2023-07-10T18:36:11.600" v="5" actId="478"/>
          <ac:spMkLst>
            <pc:docMk/>
            <pc:sldMk cId="2365645275" sldId="838840536"/>
            <ac:spMk id="3" creationId="{8D3EC66A-4328-E09C-4EAB-C73A50C49092}"/>
          </ac:spMkLst>
        </pc:spChg>
      </pc:sldChg>
    </pc:docChg>
  </pc:docChgLst>
  <pc:docChgLst>
    <pc:chgData name="Canaday, Autumn - REE-ARS" userId="b89cde2d-ac44-4214-b166-24b4ba113431" providerId="ADAL" clId="{84E1B04D-6F4B-474C-81E4-0E6B6861AAAB}"/>
    <pc:docChg chg="undo custSel modSld">
      <pc:chgData name="Canaday, Autumn - REE-ARS" userId="b89cde2d-ac44-4214-b166-24b4ba113431" providerId="ADAL" clId="{84E1B04D-6F4B-474C-81E4-0E6B6861AAAB}" dt="2023-06-02T17:56:00.531" v="433" actId="20577"/>
      <pc:docMkLst>
        <pc:docMk/>
      </pc:docMkLst>
      <pc:sldChg chg="modSp mod">
        <pc:chgData name="Canaday, Autumn - REE-ARS" userId="b89cde2d-ac44-4214-b166-24b4ba113431" providerId="ADAL" clId="{84E1B04D-6F4B-474C-81E4-0E6B6861AAAB}" dt="2023-06-02T16:50:50.370" v="34" actId="207"/>
        <pc:sldMkLst>
          <pc:docMk/>
          <pc:sldMk cId="0" sldId="257"/>
        </pc:sldMkLst>
        <pc:spChg chg="mod">
          <ac:chgData name="Canaday, Autumn - REE-ARS" userId="b89cde2d-ac44-4214-b166-24b4ba113431" providerId="ADAL" clId="{84E1B04D-6F4B-474C-81E4-0E6B6861AAAB}" dt="2023-06-02T16:50:47.058" v="33" actId="207"/>
          <ac:spMkLst>
            <pc:docMk/>
            <pc:sldMk cId="0" sldId="257"/>
            <ac:spMk id="4" creationId="{00000000-0000-0000-0000-000000000000}"/>
          </ac:spMkLst>
        </pc:spChg>
        <pc:spChg chg="mod">
          <ac:chgData name="Canaday, Autumn - REE-ARS" userId="b89cde2d-ac44-4214-b166-24b4ba113431" providerId="ADAL" clId="{84E1B04D-6F4B-474C-81E4-0E6B6861AAAB}" dt="2023-06-02T16:50:50.370" v="34" actId="207"/>
          <ac:spMkLst>
            <pc:docMk/>
            <pc:sldMk cId="0" sldId="257"/>
            <ac:spMk id="6" creationId="{00000000-0000-0000-0000-000000000000}"/>
          </ac:spMkLst>
        </pc:spChg>
      </pc:sldChg>
      <pc:sldChg chg="modSp mod">
        <pc:chgData name="Canaday, Autumn - REE-ARS" userId="b89cde2d-ac44-4214-b166-24b4ba113431" providerId="ADAL" clId="{84E1B04D-6F4B-474C-81E4-0E6B6861AAAB}" dt="2023-06-02T17:56:00.531" v="433" actId="20577"/>
        <pc:sldMkLst>
          <pc:docMk/>
          <pc:sldMk cId="0" sldId="259"/>
        </pc:sldMkLst>
        <pc:spChg chg="mod">
          <ac:chgData name="Canaday, Autumn - REE-ARS" userId="b89cde2d-ac44-4214-b166-24b4ba113431" providerId="ADAL" clId="{84E1B04D-6F4B-474C-81E4-0E6B6861AAAB}" dt="2023-06-02T17:56:00.531" v="433" actId="20577"/>
          <ac:spMkLst>
            <pc:docMk/>
            <pc:sldMk cId="0" sldId="259"/>
            <ac:spMk id="7" creationId="{00000000-0000-0000-0000-000000000000}"/>
          </ac:spMkLst>
        </pc:spChg>
        <pc:spChg chg="mod">
          <ac:chgData name="Canaday, Autumn - REE-ARS" userId="b89cde2d-ac44-4214-b166-24b4ba113431" providerId="ADAL" clId="{84E1B04D-6F4B-474C-81E4-0E6B6861AAAB}" dt="2023-06-02T17:03:01.677" v="140" actId="1076"/>
          <ac:spMkLst>
            <pc:docMk/>
            <pc:sldMk cId="0" sldId="259"/>
            <ac:spMk id="9" creationId="{98B3852A-917A-4FC9-891E-453BB9F99CF1}"/>
          </ac:spMkLst>
        </pc:spChg>
      </pc:sldChg>
      <pc:sldChg chg="modSp mod modNotesTx">
        <pc:chgData name="Canaday, Autumn - REE-ARS" userId="b89cde2d-ac44-4214-b166-24b4ba113431" providerId="ADAL" clId="{84E1B04D-6F4B-474C-81E4-0E6B6861AAAB}" dt="2023-06-02T17:16:05.457" v="197" actId="12"/>
        <pc:sldMkLst>
          <pc:docMk/>
          <pc:sldMk cId="301191251" sldId="264"/>
        </pc:sldMkLst>
        <pc:spChg chg="mod">
          <ac:chgData name="Canaday, Autumn - REE-ARS" userId="b89cde2d-ac44-4214-b166-24b4ba113431" providerId="ADAL" clId="{84E1B04D-6F4B-474C-81E4-0E6B6861AAAB}" dt="2023-06-02T16:50:33.906" v="31" actId="207"/>
          <ac:spMkLst>
            <pc:docMk/>
            <pc:sldMk cId="301191251" sldId="264"/>
            <ac:spMk id="22" creationId="{338FF471-F179-4FDB-BF81-2AAA7467BE59}"/>
          </ac:spMkLst>
        </pc:spChg>
      </pc:sldChg>
      <pc:sldChg chg="modSp mod">
        <pc:chgData name="Canaday, Autumn - REE-ARS" userId="b89cde2d-ac44-4214-b166-24b4ba113431" providerId="ADAL" clId="{84E1B04D-6F4B-474C-81E4-0E6B6861AAAB}" dt="2023-06-02T16:50:28.708" v="30" actId="207"/>
        <pc:sldMkLst>
          <pc:docMk/>
          <pc:sldMk cId="1963540051" sldId="265"/>
        </pc:sldMkLst>
        <pc:spChg chg="mod">
          <ac:chgData name="Canaday, Autumn - REE-ARS" userId="b89cde2d-ac44-4214-b166-24b4ba113431" providerId="ADAL" clId="{84E1B04D-6F4B-474C-81E4-0E6B6861AAAB}" dt="2023-06-02T16:50:25.795" v="29" actId="207"/>
          <ac:spMkLst>
            <pc:docMk/>
            <pc:sldMk cId="1963540051" sldId="265"/>
            <ac:spMk id="11" creationId="{A1342B44-4D6A-4DAF-8D53-6A5B23C9C451}"/>
          </ac:spMkLst>
        </pc:spChg>
        <pc:spChg chg="mod">
          <ac:chgData name="Canaday, Autumn - REE-ARS" userId="b89cde2d-ac44-4214-b166-24b4ba113431" providerId="ADAL" clId="{84E1B04D-6F4B-474C-81E4-0E6B6861AAAB}" dt="2023-06-02T16:50:28.708" v="30" actId="207"/>
          <ac:spMkLst>
            <pc:docMk/>
            <pc:sldMk cId="1963540051" sldId="265"/>
            <ac:spMk id="12" creationId="{6A559B81-3808-47AC-A898-23D619C87F8F}"/>
          </ac:spMkLst>
        </pc:spChg>
      </pc:sldChg>
      <pc:sldChg chg="modSp mod">
        <pc:chgData name="Canaday, Autumn - REE-ARS" userId="b89cde2d-ac44-4214-b166-24b4ba113431" providerId="ADAL" clId="{84E1B04D-6F4B-474C-81E4-0E6B6861AAAB}" dt="2023-06-02T17:00:35.765" v="119" actId="1076"/>
        <pc:sldMkLst>
          <pc:docMk/>
          <pc:sldMk cId="1665376637" sldId="266"/>
        </pc:sldMkLst>
        <pc:spChg chg="mod">
          <ac:chgData name="Canaday, Autumn - REE-ARS" userId="b89cde2d-ac44-4214-b166-24b4ba113431" providerId="ADAL" clId="{84E1B04D-6F4B-474C-81E4-0E6B6861AAAB}" dt="2023-06-02T16:57:56.029" v="81" actId="207"/>
          <ac:spMkLst>
            <pc:docMk/>
            <pc:sldMk cId="1665376637" sldId="266"/>
            <ac:spMk id="2" creationId="{E813646D-3A15-4E79-B888-D1D36DBB19D2}"/>
          </ac:spMkLst>
        </pc:spChg>
        <pc:spChg chg="mod">
          <ac:chgData name="Canaday, Autumn - REE-ARS" userId="b89cde2d-ac44-4214-b166-24b4ba113431" providerId="ADAL" clId="{84E1B04D-6F4B-474C-81E4-0E6B6861AAAB}" dt="2023-06-02T17:00:35.765" v="119" actId="1076"/>
          <ac:spMkLst>
            <pc:docMk/>
            <pc:sldMk cId="1665376637" sldId="266"/>
            <ac:spMk id="5" creationId="{DD3E44BD-AAB5-D94A-55E9-63F67C44FADF}"/>
          </ac:spMkLst>
        </pc:spChg>
      </pc:sldChg>
      <pc:sldChg chg="modSp mod">
        <pc:chgData name="Canaday, Autumn - REE-ARS" userId="b89cde2d-ac44-4214-b166-24b4ba113431" providerId="ADAL" clId="{84E1B04D-6F4B-474C-81E4-0E6B6861AAAB}" dt="2023-06-02T17:03:24.366" v="145" actId="207"/>
        <pc:sldMkLst>
          <pc:docMk/>
          <pc:sldMk cId="2112547604" sldId="270"/>
        </pc:sldMkLst>
        <pc:spChg chg="mod">
          <ac:chgData name="Canaday, Autumn - REE-ARS" userId="b89cde2d-ac44-4214-b166-24b4ba113431" providerId="ADAL" clId="{84E1B04D-6F4B-474C-81E4-0E6B6861AAAB}" dt="2023-06-02T17:03:17.272" v="143" actId="207"/>
          <ac:spMkLst>
            <pc:docMk/>
            <pc:sldMk cId="2112547604" sldId="270"/>
            <ac:spMk id="2" creationId="{2EE79EF2-EC32-480A-B272-F95BC4F94EB9}"/>
          </ac:spMkLst>
        </pc:spChg>
        <pc:spChg chg="mod">
          <ac:chgData name="Canaday, Autumn - REE-ARS" userId="b89cde2d-ac44-4214-b166-24b4ba113431" providerId="ADAL" clId="{84E1B04D-6F4B-474C-81E4-0E6B6861AAAB}" dt="2023-06-02T17:03:24.366" v="145" actId="207"/>
          <ac:spMkLst>
            <pc:docMk/>
            <pc:sldMk cId="2112547604" sldId="270"/>
            <ac:spMk id="6" creationId="{8A3EA4F3-EA65-4985-B89D-2374BB1CB7E8}"/>
          </ac:spMkLst>
        </pc:spChg>
      </pc:sldChg>
      <pc:sldChg chg="modSp mod">
        <pc:chgData name="Canaday, Autumn - REE-ARS" userId="b89cde2d-ac44-4214-b166-24b4ba113431" providerId="ADAL" clId="{84E1B04D-6F4B-474C-81E4-0E6B6861AAAB}" dt="2023-06-02T17:03:11.552" v="142" actId="207"/>
        <pc:sldMkLst>
          <pc:docMk/>
          <pc:sldMk cId="682825222" sldId="273"/>
        </pc:sldMkLst>
        <pc:spChg chg="mod">
          <ac:chgData name="Canaday, Autumn - REE-ARS" userId="b89cde2d-ac44-4214-b166-24b4ba113431" providerId="ADAL" clId="{84E1B04D-6F4B-474C-81E4-0E6B6861AAAB}" dt="2023-06-02T17:03:08.375" v="141" actId="207"/>
          <ac:spMkLst>
            <pc:docMk/>
            <pc:sldMk cId="682825222" sldId="273"/>
            <ac:spMk id="10" creationId="{23CC5783-BE0E-4207-BACF-138608563C0E}"/>
          </ac:spMkLst>
        </pc:spChg>
        <pc:spChg chg="mod">
          <ac:chgData name="Canaday, Autumn - REE-ARS" userId="b89cde2d-ac44-4214-b166-24b4ba113431" providerId="ADAL" clId="{84E1B04D-6F4B-474C-81E4-0E6B6861AAAB}" dt="2023-06-02T17:03:11.552" v="142" actId="207"/>
          <ac:spMkLst>
            <pc:docMk/>
            <pc:sldMk cId="682825222" sldId="273"/>
            <ac:spMk id="11" creationId="{7A9AA0E4-F935-4D6D-BA24-E1885E0A2F23}"/>
          </ac:spMkLst>
        </pc:spChg>
      </pc:sldChg>
      <pc:sldChg chg="modSp mod">
        <pc:chgData name="Canaday, Autumn - REE-ARS" userId="b89cde2d-ac44-4214-b166-24b4ba113431" providerId="ADAL" clId="{84E1B04D-6F4B-474C-81E4-0E6B6861AAAB}" dt="2023-06-02T17:27:57.825" v="218" actId="1076"/>
        <pc:sldMkLst>
          <pc:docMk/>
          <pc:sldMk cId="3738226043" sldId="274"/>
        </pc:sldMkLst>
        <pc:spChg chg="mod">
          <ac:chgData name="Canaday, Autumn - REE-ARS" userId="b89cde2d-ac44-4214-b166-24b4ba113431" providerId="ADAL" clId="{84E1B04D-6F4B-474C-81E4-0E6B6861AAAB}" dt="2023-06-02T17:27:57.825" v="218" actId="1076"/>
          <ac:spMkLst>
            <pc:docMk/>
            <pc:sldMk cId="3738226043" sldId="274"/>
            <ac:spMk id="2" creationId="{38403166-3CE7-4AC2-9D26-8CEC8DDC1A59}"/>
          </ac:spMkLst>
        </pc:spChg>
      </pc:sldChg>
      <pc:sldChg chg="modSp mod">
        <pc:chgData name="Canaday, Autumn - REE-ARS" userId="b89cde2d-ac44-4214-b166-24b4ba113431" providerId="ADAL" clId="{84E1B04D-6F4B-474C-81E4-0E6B6861AAAB}" dt="2023-06-02T17:50:06.225" v="367" actId="20577"/>
        <pc:sldMkLst>
          <pc:docMk/>
          <pc:sldMk cId="983425764" sldId="275"/>
        </pc:sldMkLst>
        <pc:spChg chg="mod">
          <ac:chgData name="Canaday, Autumn - REE-ARS" userId="b89cde2d-ac44-4214-b166-24b4ba113431" providerId="ADAL" clId="{84E1B04D-6F4B-474C-81E4-0E6B6861AAAB}" dt="2023-06-02T17:50:06.225" v="367" actId="20577"/>
          <ac:spMkLst>
            <pc:docMk/>
            <pc:sldMk cId="983425764" sldId="275"/>
            <ac:spMk id="2" creationId="{53AA75D3-1005-4815-A884-00D394AC041B}"/>
          </ac:spMkLst>
        </pc:spChg>
        <pc:spChg chg="mod">
          <ac:chgData name="Canaday, Autumn - REE-ARS" userId="b89cde2d-ac44-4214-b166-24b4ba113431" providerId="ADAL" clId="{84E1B04D-6F4B-474C-81E4-0E6B6861AAAB}" dt="2023-06-02T17:01:38.710" v="125" actId="1076"/>
          <ac:spMkLst>
            <pc:docMk/>
            <pc:sldMk cId="983425764" sldId="275"/>
            <ac:spMk id="6" creationId="{5F1924F8-E7C1-4D77-B774-5C4186DACC5A}"/>
          </ac:spMkLst>
        </pc:spChg>
      </pc:sldChg>
      <pc:sldChg chg="modSp mod modNotesTx">
        <pc:chgData name="Canaday, Autumn - REE-ARS" userId="b89cde2d-ac44-4214-b166-24b4ba113431" providerId="ADAL" clId="{84E1B04D-6F4B-474C-81E4-0E6B6861AAAB}" dt="2023-06-02T17:46:26.978" v="325" actId="20577"/>
        <pc:sldMkLst>
          <pc:docMk/>
          <pc:sldMk cId="2397310824" sldId="276"/>
        </pc:sldMkLst>
        <pc:spChg chg="mod">
          <ac:chgData name="Canaday, Autumn - REE-ARS" userId="b89cde2d-ac44-4214-b166-24b4ba113431" providerId="ADAL" clId="{84E1B04D-6F4B-474C-81E4-0E6B6861AAAB}" dt="2023-06-02T17:46:26.978" v="325" actId="20577"/>
          <ac:spMkLst>
            <pc:docMk/>
            <pc:sldMk cId="2397310824" sldId="276"/>
            <ac:spMk id="2" creationId="{E92BE058-5697-4B05-B1C2-A272923E93C3}"/>
          </ac:spMkLst>
        </pc:spChg>
        <pc:spChg chg="mod">
          <ac:chgData name="Canaday, Autumn - REE-ARS" userId="b89cde2d-ac44-4214-b166-24b4ba113431" providerId="ADAL" clId="{84E1B04D-6F4B-474C-81E4-0E6B6861AAAB}" dt="2023-06-02T16:57:48.644" v="80" actId="1076"/>
          <ac:spMkLst>
            <pc:docMk/>
            <pc:sldMk cId="2397310824" sldId="276"/>
            <ac:spMk id="7" creationId="{C6408A0C-24E6-4FDA-807B-2B61FBAAC538}"/>
          </ac:spMkLst>
        </pc:spChg>
      </pc:sldChg>
      <pc:sldChg chg="modSp mod">
        <pc:chgData name="Canaday, Autumn - REE-ARS" userId="b89cde2d-ac44-4214-b166-24b4ba113431" providerId="ADAL" clId="{84E1B04D-6F4B-474C-81E4-0E6B6861AAAB}" dt="2023-06-02T16:50:42.195" v="32" actId="207"/>
        <pc:sldMkLst>
          <pc:docMk/>
          <pc:sldMk cId="2805677053" sldId="282"/>
        </pc:sldMkLst>
        <pc:spChg chg="mod">
          <ac:chgData name="Canaday, Autumn - REE-ARS" userId="b89cde2d-ac44-4214-b166-24b4ba113431" providerId="ADAL" clId="{84E1B04D-6F4B-474C-81E4-0E6B6861AAAB}" dt="2023-06-02T16:50:42.195" v="32" actId="207"/>
          <ac:spMkLst>
            <pc:docMk/>
            <pc:sldMk cId="2805677053" sldId="282"/>
            <ac:spMk id="37" creationId="{F9B50864-4FDA-461A-8425-A06AC23C1779}"/>
          </ac:spMkLst>
        </pc:spChg>
      </pc:sldChg>
      <pc:sldChg chg="modSp mod">
        <pc:chgData name="Canaday, Autumn - REE-ARS" userId="b89cde2d-ac44-4214-b166-24b4ba113431" providerId="ADAL" clId="{84E1B04D-6F4B-474C-81E4-0E6B6861AAAB}" dt="2023-06-02T16:51:06.190" v="38" actId="207"/>
        <pc:sldMkLst>
          <pc:docMk/>
          <pc:sldMk cId="0" sldId="284"/>
        </pc:sldMkLst>
        <pc:spChg chg="mod">
          <ac:chgData name="Canaday, Autumn - REE-ARS" userId="b89cde2d-ac44-4214-b166-24b4ba113431" providerId="ADAL" clId="{84E1B04D-6F4B-474C-81E4-0E6B6861AAAB}" dt="2023-06-02T16:51:03.402" v="37" actId="207"/>
          <ac:spMkLst>
            <pc:docMk/>
            <pc:sldMk cId="0" sldId="284"/>
            <ac:spMk id="4" creationId="{00000000-0000-0000-0000-000000000000}"/>
          </ac:spMkLst>
        </pc:spChg>
        <pc:spChg chg="mod">
          <ac:chgData name="Canaday, Autumn - REE-ARS" userId="b89cde2d-ac44-4214-b166-24b4ba113431" providerId="ADAL" clId="{84E1B04D-6F4B-474C-81E4-0E6B6861AAAB}" dt="2023-06-02T16:51:06.190" v="38" actId="207"/>
          <ac:spMkLst>
            <pc:docMk/>
            <pc:sldMk cId="0" sldId="284"/>
            <ac:spMk id="11" creationId="{D8D83CEF-5898-41BE-AC3C-99A8D54AEC07}"/>
          </ac:spMkLst>
        </pc:spChg>
      </pc:sldChg>
      <pc:sldChg chg="modSp mod">
        <pc:chgData name="Canaday, Autumn - REE-ARS" userId="b89cde2d-ac44-4214-b166-24b4ba113431" providerId="ADAL" clId="{84E1B04D-6F4B-474C-81E4-0E6B6861AAAB}" dt="2023-06-02T17:13:29.352" v="193" actId="20577"/>
        <pc:sldMkLst>
          <pc:docMk/>
          <pc:sldMk cId="0" sldId="285"/>
        </pc:sldMkLst>
        <pc:spChg chg="mod">
          <ac:chgData name="Canaday, Autumn - REE-ARS" userId="b89cde2d-ac44-4214-b166-24b4ba113431" providerId="ADAL" clId="{84E1B04D-6F4B-474C-81E4-0E6B6861AAAB}" dt="2023-06-02T17:13:29.352" v="193" actId="20577"/>
          <ac:spMkLst>
            <pc:docMk/>
            <pc:sldMk cId="0" sldId="285"/>
            <ac:spMk id="2" creationId="{00000000-0000-0000-0000-000000000000}"/>
          </ac:spMkLst>
        </pc:spChg>
        <pc:spChg chg="mod">
          <ac:chgData name="Canaday, Autumn - REE-ARS" userId="b89cde2d-ac44-4214-b166-24b4ba113431" providerId="ADAL" clId="{84E1B04D-6F4B-474C-81E4-0E6B6861AAAB}" dt="2023-06-02T16:50:59.161" v="36" actId="207"/>
          <ac:spMkLst>
            <pc:docMk/>
            <pc:sldMk cId="0" sldId="285"/>
            <ac:spMk id="5" creationId="{00000000-0000-0000-0000-000000000000}"/>
          </ac:spMkLst>
        </pc:spChg>
      </pc:sldChg>
      <pc:sldChg chg="modSp mod modNotesTx">
        <pc:chgData name="Canaday, Autumn - REE-ARS" userId="b89cde2d-ac44-4214-b166-24b4ba113431" providerId="ADAL" clId="{84E1B04D-6F4B-474C-81E4-0E6B6861AAAB}" dt="2023-06-02T16:50:18.989" v="28" actId="207"/>
        <pc:sldMkLst>
          <pc:docMk/>
          <pc:sldMk cId="4197810372" sldId="499"/>
        </pc:sldMkLst>
        <pc:spChg chg="mod">
          <ac:chgData name="Canaday, Autumn - REE-ARS" userId="b89cde2d-ac44-4214-b166-24b4ba113431" providerId="ADAL" clId="{84E1B04D-6F4B-474C-81E4-0E6B6861AAAB}" dt="2023-06-02T16:50:15.107" v="27" actId="207"/>
          <ac:spMkLst>
            <pc:docMk/>
            <pc:sldMk cId="4197810372" sldId="499"/>
            <ac:spMk id="2" creationId="{00000000-0000-0000-0000-000000000000}"/>
          </ac:spMkLst>
        </pc:spChg>
        <pc:spChg chg="mod">
          <ac:chgData name="Canaday, Autumn - REE-ARS" userId="b89cde2d-ac44-4214-b166-24b4ba113431" providerId="ADAL" clId="{84E1B04D-6F4B-474C-81E4-0E6B6861AAAB}" dt="2023-06-02T16:50:18.989" v="28" actId="207"/>
          <ac:spMkLst>
            <pc:docMk/>
            <pc:sldMk cId="4197810372" sldId="499"/>
            <ac:spMk id="3" creationId="{00000000-0000-0000-0000-000000000000}"/>
          </ac:spMkLst>
        </pc:spChg>
      </pc:sldChg>
      <pc:sldChg chg="modSp mod">
        <pc:chgData name="Canaday, Autumn - REE-ARS" userId="b89cde2d-ac44-4214-b166-24b4ba113431" providerId="ADAL" clId="{84E1B04D-6F4B-474C-81E4-0E6B6861AAAB}" dt="2023-06-02T17:53:03.998" v="413" actId="20577"/>
        <pc:sldMkLst>
          <pc:docMk/>
          <pc:sldMk cId="2728267474" sldId="1725"/>
        </pc:sldMkLst>
        <pc:spChg chg="mod">
          <ac:chgData name="Canaday, Autumn - REE-ARS" userId="b89cde2d-ac44-4214-b166-24b4ba113431" providerId="ADAL" clId="{84E1B04D-6F4B-474C-81E4-0E6B6861AAAB}" dt="2023-06-02T17:53:03.998" v="413" actId="20577"/>
          <ac:spMkLst>
            <pc:docMk/>
            <pc:sldMk cId="2728267474" sldId="1725"/>
            <ac:spMk id="2" creationId="{3ECB045D-EBAA-495E-AA77-06D5BE5AD31C}"/>
          </ac:spMkLst>
        </pc:spChg>
        <pc:spChg chg="mod">
          <ac:chgData name="Canaday, Autumn - REE-ARS" userId="b89cde2d-ac44-4214-b166-24b4ba113431" providerId="ADAL" clId="{84E1B04D-6F4B-474C-81E4-0E6B6861AAAB}" dt="2023-06-02T17:02:19.982" v="131" actId="1076"/>
          <ac:spMkLst>
            <pc:docMk/>
            <pc:sldMk cId="2728267474" sldId="1725"/>
            <ac:spMk id="3" creationId="{CBD3D3A8-C7E3-43F2-AB92-A3EA29011B04}"/>
          </ac:spMkLst>
        </pc:spChg>
      </pc:sldChg>
      <pc:sldChg chg="addSp modSp mod modNotesTx">
        <pc:chgData name="Canaday, Autumn - REE-ARS" userId="b89cde2d-ac44-4214-b166-24b4ba113431" providerId="ADAL" clId="{84E1B04D-6F4B-474C-81E4-0E6B6861AAAB}" dt="2023-06-02T17:41:36.824" v="304" actId="1076"/>
        <pc:sldMkLst>
          <pc:docMk/>
          <pc:sldMk cId="1391986359" sldId="1733"/>
        </pc:sldMkLst>
        <pc:spChg chg="mod">
          <ac:chgData name="Canaday, Autumn - REE-ARS" userId="b89cde2d-ac44-4214-b166-24b4ba113431" providerId="ADAL" clId="{84E1B04D-6F4B-474C-81E4-0E6B6861AAAB}" dt="2023-06-02T17:41:02.482" v="295" actId="6549"/>
          <ac:spMkLst>
            <pc:docMk/>
            <pc:sldMk cId="1391986359" sldId="1733"/>
            <ac:spMk id="2" creationId="{E4DCB7D6-95A5-4693-ABFC-ED0EBF7E4895}"/>
          </ac:spMkLst>
        </pc:spChg>
        <pc:spChg chg="mod">
          <ac:chgData name="Canaday, Autumn - REE-ARS" userId="b89cde2d-ac44-4214-b166-24b4ba113431" providerId="ADAL" clId="{84E1B04D-6F4B-474C-81E4-0E6B6861AAAB}" dt="2023-06-02T16:56:39.060" v="67" actId="1076"/>
          <ac:spMkLst>
            <pc:docMk/>
            <pc:sldMk cId="1391986359" sldId="1733"/>
            <ac:spMk id="3" creationId="{BCAAD802-9D39-4282-8EBE-66E55BF7E99F}"/>
          </ac:spMkLst>
        </pc:spChg>
        <pc:spChg chg="add mod">
          <ac:chgData name="Canaday, Autumn - REE-ARS" userId="b89cde2d-ac44-4214-b166-24b4ba113431" providerId="ADAL" clId="{84E1B04D-6F4B-474C-81E4-0E6B6861AAAB}" dt="2023-06-02T17:41:36.824" v="304" actId="1076"/>
          <ac:spMkLst>
            <pc:docMk/>
            <pc:sldMk cId="1391986359" sldId="1733"/>
            <ac:spMk id="5" creationId="{71905907-F0FB-F690-B974-B2B730D4C2AB}"/>
          </ac:spMkLst>
        </pc:spChg>
      </pc:sldChg>
      <pc:sldChg chg="modSp mod">
        <pc:chgData name="Canaday, Autumn - REE-ARS" userId="b89cde2d-ac44-4214-b166-24b4ba113431" providerId="ADAL" clId="{84E1B04D-6F4B-474C-81E4-0E6B6861AAAB}" dt="2023-06-02T16:52:31.260" v="43" actId="207"/>
        <pc:sldMkLst>
          <pc:docMk/>
          <pc:sldMk cId="579234603" sldId="1735"/>
        </pc:sldMkLst>
        <pc:spChg chg="mod">
          <ac:chgData name="Canaday, Autumn - REE-ARS" userId="b89cde2d-ac44-4214-b166-24b4ba113431" providerId="ADAL" clId="{84E1B04D-6F4B-474C-81E4-0E6B6861AAAB}" dt="2023-06-02T16:52:28.083" v="42" actId="207"/>
          <ac:spMkLst>
            <pc:docMk/>
            <pc:sldMk cId="579234603" sldId="1735"/>
            <ac:spMk id="2" creationId="{00000000-0000-0000-0000-000000000000}"/>
          </ac:spMkLst>
        </pc:spChg>
        <pc:spChg chg="mod">
          <ac:chgData name="Canaday, Autumn - REE-ARS" userId="b89cde2d-ac44-4214-b166-24b4ba113431" providerId="ADAL" clId="{84E1B04D-6F4B-474C-81E4-0E6B6861AAAB}" dt="2023-06-02T16:52:31.260" v="43" actId="207"/>
          <ac:spMkLst>
            <pc:docMk/>
            <pc:sldMk cId="579234603" sldId="1735"/>
            <ac:spMk id="3" creationId="{00000000-0000-0000-0000-000000000000}"/>
          </ac:spMkLst>
        </pc:spChg>
      </pc:sldChg>
      <pc:sldChg chg="modSp mod modNotesTx">
        <pc:chgData name="Canaday, Autumn - REE-ARS" userId="b89cde2d-ac44-4214-b166-24b4ba113431" providerId="ADAL" clId="{84E1B04D-6F4B-474C-81E4-0E6B6861AAAB}" dt="2023-06-02T17:44:51.556" v="310" actId="6549"/>
        <pc:sldMkLst>
          <pc:docMk/>
          <pc:sldMk cId="420367852" sldId="1737"/>
        </pc:sldMkLst>
        <pc:spChg chg="mod">
          <ac:chgData name="Canaday, Autumn - REE-ARS" userId="b89cde2d-ac44-4214-b166-24b4ba113431" providerId="ADAL" clId="{84E1B04D-6F4B-474C-81E4-0E6B6861AAAB}" dt="2023-06-02T17:40:11.266" v="220" actId="20577"/>
          <ac:spMkLst>
            <pc:docMk/>
            <pc:sldMk cId="420367852" sldId="1737"/>
            <ac:spMk id="2" creationId="{53AA75D3-1005-4815-A884-00D394AC041B}"/>
          </ac:spMkLst>
        </pc:spChg>
        <pc:spChg chg="mod">
          <ac:chgData name="Canaday, Autumn - REE-ARS" userId="b89cde2d-ac44-4214-b166-24b4ba113431" providerId="ADAL" clId="{84E1B04D-6F4B-474C-81E4-0E6B6861AAAB}" dt="2023-06-02T16:53:29.462" v="54" actId="5793"/>
          <ac:spMkLst>
            <pc:docMk/>
            <pc:sldMk cId="420367852" sldId="1737"/>
            <ac:spMk id="5" creationId="{745A7A11-EBAC-6CAC-6354-214EDFCA3A2C}"/>
          </ac:spMkLst>
        </pc:spChg>
      </pc:sldChg>
      <pc:sldChg chg="modSp mod">
        <pc:chgData name="Canaday, Autumn - REE-ARS" userId="b89cde2d-ac44-4214-b166-24b4ba113431" providerId="ADAL" clId="{84E1B04D-6F4B-474C-81E4-0E6B6861AAAB}" dt="2023-06-02T16:51:31.041" v="40" actId="1076"/>
        <pc:sldMkLst>
          <pc:docMk/>
          <pc:sldMk cId="3357770881" sldId="838840535"/>
        </pc:sldMkLst>
        <pc:spChg chg="mod">
          <ac:chgData name="Canaday, Autumn - REE-ARS" userId="b89cde2d-ac44-4214-b166-24b4ba113431" providerId="ADAL" clId="{84E1B04D-6F4B-474C-81E4-0E6B6861AAAB}" dt="2023-06-02T16:51:26.572" v="39" actId="113"/>
          <ac:spMkLst>
            <pc:docMk/>
            <pc:sldMk cId="3357770881" sldId="838840535"/>
            <ac:spMk id="9" creationId="{7CBAFBCC-5476-55E6-9811-2D5D12372090}"/>
          </ac:spMkLst>
        </pc:spChg>
        <pc:spChg chg="mod">
          <ac:chgData name="Canaday, Autumn - REE-ARS" userId="b89cde2d-ac44-4214-b166-24b4ba113431" providerId="ADAL" clId="{84E1B04D-6F4B-474C-81E4-0E6B6861AAAB}" dt="2023-06-02T16:51:31.041" v="40" actId="1076"/>
          <ac:spMkLst>
            <pc:docMk/>
            <pc:sldMk cId="3357770881" sldId="838840535"/>
            <ac:spMk id="12" creationId="{13022883-FDBE-ED20-56BA-B8B0B068F3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3C938-72A2-4C41-B6D4-D4BF253342BC}" type="datetimeFigureOut">
              <a:rPr lang="en-US" smtClean="0"/>
              <a:t>7/10/2023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91CF2-04BA-4C4D-A573-5583C8147BDD}" type="slidenum">
              <a:rPr lang="en-US" smtClean="0"/>
              <a:t>‹#›</a:t>
            </a:fld>
            <a:endParaRPr lang="en-US" dirty="0"/>
          </a:p>
        </p:txBody>
      </p:sp>
    </p:spTree>
    <p:extLst>
      <p:ext uri="{BB962C8B-B14F-4D97-AF65-F5344CB8AC3E}">
        <p14:creationId xmlns:p14="http://schemas.microsoft.com/office/powerpoint/2010/main" val="189537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3</a:t>
            </a:fld>
            <a:endParaRPr lang="en-US" dirty="0"/>
          </a:p>
        </p:txBody>
      </p:sp>
    </p:spTree>
    <p:extLst>
      <p:ext uri="{BB962C8B-B14F-4D97-AF65-F5344CB8AC3E}">
        <p14:creationId xmlns:p14="http://schemas.microsoft.com/office/powerpoint/2010/main" val="366450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USDA’s Science &amp; Research Strategy details how science and technology can shape the future of U.S. agriculture and forestry to be more prosperous, profitable, and sustainable for the many and the most, instead of just the few.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0">
              <a:lnSpc>
                <a:spcPct val="107000"/>
              </a:lnSpc>
              <a:spcBef>
                <a:spcPts val="0"/>
              </a:spcBef>
              <a:spcAft>
                <a:spcPts val="0"/>
              </a:spcAft>
              <a:buFont typeface="Arial" panose="020B0604020202020204" pitchFamily="34" charset="0"/>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This forward-thinking Strategy aligns with USDA’s strategic priorities and will allow us to make significant advances in food, agriculture and natural resources that will benefit all Americans.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0">
              <a:lnSpc>
                <a:spcPct val="107000"/>
              </a:lnSpc>
              <a:spcBef>
                <a:spcPts val="0"/>
              </a:spcBef>
              <a:spcAft>
                <a:spcPts val="0"/>
              </a:spcAft>
              <a:buFont typeface="Arial" panose="020B0604020202020204" pitchFamily="34"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Our vision is multi-faceted and undergirded by USDA’s commitment to help communities thrive; support agricultural production that helps farmers and producers better nourish Americans while generating more income; and preserve our Nation's natural resources.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0">
              <a:lnSpc>
                <a:spcPct val="107000"/>
              </a:lnSpc>
              <a:spcBef>
                <a:spcPts val="0"/>
              </a:spcBef>
              <a:spcAft>
                <a:spcPts val="0"/>
              </a:spcAft>
              <a:buFont typeface="Arial" panose="020B0604020202020204" pitchFamily="34"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Through this Strategy, the Department intends to spur innovation and collaboration across USDA and with our partners, stakeholders, and the communities we serve as we take on the world’s greatest challenges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0">
              <a:lnSpc>
                <a:spcPct val="107000"/>
              </a:lnSpc>
              <a:spcBef>
                <a:spcPts val="0"/>
              </a:spcBef>
              <a:spcAft>
                <a:spcPts val="0"/>
              </a:spcAft>
              <a:buFont typeface="Arial" panose="020B0604020202020204" pitchFamily="34"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This Strategy reflects input from USDA’s stakeholders and partners, and draws on widespread perspectives and expertise.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E075EFB-CCB8-194D-A3DD-95EF9DE4245E}" type="slidenum">
              <a:rPr lang="en-US" smtClean="0"/>
              <a:pPr/>
              <a:t>12</a:t>
            </a:fld>
            <a:endParaRPr lang="en-US" dirty="0"/>
          </a:p>
        </p:txBody>
      </p:sp>
    </p:spTree>
    <p:extLst>
      <p:ext uri="{BB962C8B-B14F-4D97-AF65-F5344CB8AC3E}">
        <p14:creationId xmlns:p14="http://schemas.microsoft.com/office/powerpoint/2010/main" val="172983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major initiative that OCS is helping to spearhead is AIM for Climate, or the Agriculture Innovation Mission for Climate.</a:t>
            </a:r>
          </a:p>
          <a:p>
            <a:pPr marL="171450" indent="-171450">
              <a:buFont typeface="Arial" panose="020B0604020202020204" pitchFamily="34" charset="0"/>
              <a:buChar char="•"/>
            </a:pPr>
            <a:r>
              <a:rPr lang="en-US" dirty="0"/>
              <a:t>This landmark international effort was launched by the U.S. and United Arab Emirates at COP26.</a:t>
            </a:r>
          </a:p>
          <a:p>
            <a:pPr marL="171450" indent="-171450">
              <a:buFont typeface="Arial" panose="020B0604020202020204" pitchFamily="34" charset="0"/>
              <a:buChar char="•"/>
            </a:pPr>
            <a:r>
              <a:rPr lang="en-US" dirty="0"/>
              <a:t>AIM for Climate seeks to increase investment and worldwide support for climate-smart ag and food systems innovation.</a:t>
            </a:r>
          </a:p>
          <a:p>
            <a:pPr marL="171450" indent="-171450">
              <a:buFont typeface="Arial" panose="020B0604020202020204" pitchFamily="34" charset="0"/>
              <a:buChar char="•"/>
            </a:pPr>
            <a:r>
              <a:rPr lang="en-US" dirty="0"/>
              <a:t>Since its launch, AIM for Climate has more than doubled the global investment in climate-smart ag innovation to over $8 billion, and brought more than 300 global partners and governments to the table.</a:t>
            </a:r>
          </a:p>
          <a:p>
            <a:pPr marL="171450" indent="-171450">
              <a:buFont typeface="Arial" panose="020B0604020202020204" pitchFamily="34" charset="0"/>
              <a:buChar char="•"/>
            </a:pPr>
            <a:r>
              <a:rPr lang="en-US" dirty="0"/>
              <a:t>The AIM for Climate Summit was held May 8-10 in Washington D.C. to increase knowledge sharing among partners and accelerate investments in the lead-up to COP28.</a:t>
            </a:r>
          </a:p>
          <a:p>
            <a:endParaRPr lang="en-US" dirty="0"/>
          </a:p>
          <a:p>
            <a:r>
              <a:rPr lang="en-US" dirty="0"/>
              <a:t>AIM for Climate will work to: </a:t>
            </a:r>
          </a:p>
          <a:p>
            <a:endParaRPr lang="en-US" dirty="0"/>
          </a:p>
          <a:p>
            <a:r>
              <a:rPr lang="en-US" dirty="0"/>
              <a:t>• Demonstrate collective commitment to significantly increase investment in agricultural innovation for climate-smart agriculture and food systems over five years (2021-2025). </a:t>
            </a:r>
          </a:p>
          <a:p>
            <a:endParaRPr lang="en-US" dirty="0"/>
          </a:p>
          <a:p>
            <a:r>
              <a:rPr lang="en-US" dirty="0"/>
              <a:t>• Support frameworks and structures to enable technical discussions and the promotion of expertise, knowledge, and priorities across international and national levels of innovation to amplify the impact of participants’ investments. </a:t>
            </a:r>
          </a:p>
          <a:p>
            <a:endParaRPr lang="en-US" dirty="0"/>
          </a:p>
          <a:p>
            <a:r>
              <a:rPr lang="en-US" dirty="0"/>
              <a:t>• Establish appropriate structures for exchanges between Ministers and chief scientists, and other appropriate stakeholders, as key focal points and champions for cooperation on climate-related agricultural innovation, to engender greater cocreation and cooperation on shared research priorities between countries. </a:t>
            </a:r>
          </a:p>
        </p:txBody>
      </p:sp>
      <p:sp>
        <p:nvSpPr>
          <p:cNvPr id="4" name="Slide Number Placeholder 3"/>
          <p:cNvSpPr>
            <a:spLocks noGrp="1"/>
          </p:cNvSpPr>
          <p:nvPr>
            <p:ph type="sldNum" sz="quarter" idx="5"/>
          </p:nvPr>
        </p:nvSpPr>
        <p:spPr/>
        <p:txBody>
          <a:bodyPr/>
          <a:lstStyle/>
          <a:p>
            <a:fld id="{E0291CF2-04BA-4C4D-A573-5583C8147BDD}" type="slidenum">
              <a:rPr lang="en-US" smtClean="0"/>
              <a:t>13</a:t>
            </a:fld>
            <a:endParaRPr lang="en-US" dirty="0"/>
          </a:p>
        </p:txBody>
      </p:sp>
    </p:spTree>
    <p:extLst>
      <p:ext uri="{BB962C8B-B14F-4D97-AF65-F5344CB8AC3E}">
        <p14:creationId xmlns:p14="http://schemas.microsoft.com/office/powerpoint/2010/main" val="4076767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800"/>
              </a:spcAft>
              <a:buFont typeface="Courier New" panose="02070309020205020404" pitchFamily="49" charset="0"/>
              <a:buNone/>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OCS manages a diverse portfolio of sustainable ag and climate-smart activities ranging across biofuels, bioproducts, the bioeconomy, the stewardship of America’s natural resources, and the critical natural resources impacted by climate change.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14</a:t>
            </a:fld>
            <a:endParaRPr lang="en-US" dirty="0"/>
          </a:p>
        </p:txBody>
      </p:sp>
    </p:spTree>
    <p:extLst>
      <p:ext uri="{BB962C8B-B14F-4D97-AF65-F5344CB8AC3E}">
        <p14:creationId xmlns:p14="http://schemas.microsoft.com/office/powerpoint/2010/main" val="410718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Over 100 U.S. crops depend, at least in part, on pollination, with crop production from pollinators valued at $18 billion annually and the value of honey and other honey bee products valued at $700 million annually.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authorized in the 2018 Farm Bill, OCS’ Honeybee and Pollinator Research Coordinator helps to address and coordinate pollinator health research efforts across the Department.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15</a:t>
            </a:fld>
            <a:endParaRPr lang="en-US" dirty="0"/>
          </a:p>
        </p:txBody>
      </p:sp>
    </p:spTree>
    <p:extLst>
      <p:ext uri="{BB962C8B-B14F-4D97-AF65-F5344CB8AC3E}">
        <p14:creationId xmlns:p14="http://schemas.microsoft.com/office/powerpoint/2010/main" val="141273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March 2023, USDA released the AGARDA Implementation Framework outlining how AGARDA can be used to deliver transformative scientific solutions to high-priority ag issues.</a:t>
            </a:r>
          </a:p>
          <a:p>
            <a:pPr marL="628650" lvl="1" indent="-171450">
              <a:buFont typeface="Courier New" panose="02070309020205020404" pitchFamily="49" charset="0"/>
              <a:buChar char="o"/>
            </a:pPr>
            <a:r>
              <a:rPr lang="en-US" dirty="0"/>
              <a:t>AGARDA stands for the Agriculture Advanced Research &amp; Development Authority and was created by the Agriculture Improvement Act of 2018.</a:t>
            </a:r>
          </a:p>
          <a:p>
            <a:endParaRPr lang="en-US" dirty="0"/>
          </a:p>
          <a:p>
            <a:pPr marL="171450" indent="-171450">
              <a:buFont typeface="Arial" panose="020B0604020202020204" pitchFamily="34" charset="0"/>
              <a:buChar char="•"/>
            </a:pPr>
            <a:r>
              <a:rPr lang="en-US" dirty="0"/>
              <a:t>It is a high-risk, high-reward program meant to develop technologies, research tools, and products through advanced research on long-term and risky challenges facing food and agriculture.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OCS delivered this strategic framework that details how the program will be executed when appropriated funding is received at the authorized level.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USDA is excited about the opportunities this program offers to enable the advancement of transformative innovations to support cross-cutting challenges including climate change and nutrition security.</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16</a:t>
            </a:fld>
            <a:endParaRPr lang="en-US" dirty="0"/>
          </a:p>
        </p:txBody>
      </p:sp>
    </p:spTree>
    <p:extLst>
      <p:ext uri="{BB962C8B-B14F-4D97-AF65-F5344CB8AC3E}">
        <p14:creationId xmlns:p14="http://schemas.microsoft.com/office/powerpoint/2010/main" val="351994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USDA continues to conduct and fund research to understand the drivers of antimicrobial resistance, and to find effective alternatives to antimicrobial drugs, to help maintain animal health and welfare, food security, and agriculture sustainability.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OCS helps coordinate these efforts.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17</a:t>
            </a:fld>
            <a:endParaRPr lang="en-US" dirty="0"/>
          </a:p>
        </p:txBody>
      </p:sp>
    </p:spTree>
    <p:extLst>
      <p:ext uri="{BB962C8B-B14F-4D97-AF65-F5344CB8AC3E}">
        <p14:creationId xmlns:p14="http://schemas.microsoft.com/office/powerpoint/2010/main" val="172205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OCS coordinates food safety and nutrition research communities where multi-disciplinary efforts are necessary, such as in sustainability, breeding, education, and communication.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OCS helps provide guidance to promote healthier diets and safe food for Americans, especially to reduce the incidence of chronic diseases and foodborne illness.</a:t>
            </a: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Cancer Moonshot/Precision Nutrition</a:t>
            </a: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ASCEND for Better Health - </a:t>
            </a:r>
            <a:r>
              <a:rPr lang="en-US" sz="1600" b="0" i="0" dirty="0">
                <a:solidFill>
                  <a:srgbClr val="000000"/>
                </a:solidFill>
                <a:effectLst/>
                <a:latin typeface="Source Sans Pro" panose="020B0503030403020204" pitchFamily="34" charset="0"/>
              </a:rPr>
              <a:t>A virtual center that brings together scientists, partner organizations, and communities to deliver science-based solutions that promote and elevate food and nutrition security for all Americans. ASCEND is a virtual center of excellence that: </a:t>
            </a:r>
          </a:p>
          <a:p>
            <a:pPr marL="1200150" marR="0" lvl="2" indent="-285750">
              <a:lnSpc>
                <a:spcPct val="107000"/>
              </a:lnSpc>
              <a:spcBef>
                <a:spcPts val="0"/>
              </a:spcBef>
              <a:spcAft>
                <a:spcPts val="800"/>
              </a:spcAft>
              <a:buFont typeface="Wingdings" panose="05000000000000000000" pitchFamily="2" charset="2"/>
              <a:buChar char="§"/>
            </a:pPr>
            <a:r>
              <a:rPr lang="en-US" sz="1600" b="0" i="0" dirty="0">
                <a:solidFill>
                  <a:srgbClr val="000000"/>
                </a:solidFill>
                <a:effectLst/>
                <a:latin typeface="Source Sans Pro" panose="020B0503030403020204" pitchFamily="34" charset="0"/>
              </a:rPr>
              <a:t>Accelerates research on nutrition and diet-related diseases; </a:t>
            </a:r>
          </a:p>
          <a:p>
            <a:pPr marL="1200150" marR="0" lvl="2" indent="-285750">
              <a:lnSpc>
                <a:spcPct val="107000"/>
              </a:lnSpc>
              <a:spcBef>
                <a:spcPts val="0"/>
              </a:spcBef>
              <a:spcAft>
                <a:spcPts val="800"/>
              </a:spcAft>
              <a:buFont typeface="Wingdings" panose="05000000000000000000" pitchFamily="2" charset="2"/>
              <a:buChar char="§"/>
            </a:pPr>
            <a:r>
              <a:rPr lang="en-US" sz="1600" b="0" i="0" dirty="0">
                <a:solidFill>
                  <a:srgbClr val="000000"/>
                </a:solidFill>
                <a:effectLst/>
                <a:latin typeface="Source Sans Pro" panose="020B0503030403020204" pitchFamily="34" charset="0"/>
              </a:rPr>
              <a:t>Collects the best data around nutrition and health; </a:t>
            </a:r>
          </a:p>
          <a:p>
            <a:pPr marL="1200150" marR="0" lvl="2" indent="-285750">
              <a:lnSpc>
                <a:spcPct val="107000"/>
              </a:lnSpc>
              <a:spcBef>
                <a:spcPts val="0"/>
              </a:spcBef>
              <a:spcAft>
                <a:spcPts val="800"/>
              </a:spcAft>
              <a:buFont typeface="Wingdings" panose="05000000000000000000" pitchFamily="2" charset="2"/>
              <a:buChar char="§"/>
            </a:pPr>
            <a:r>
              <a:rPr lang="en-US" sz="1600" b="0" i="0" dirty="0">
                <a:solidFill>
                  <a:srgbClr val="000000"/>
                </a:solidFill>
                <a:effectLst/>
                <a:latin typeface="Source Sans Pro" panose="020B0503030403020204" pitchFamily="34" charset="0"/>
              </a:rPr>
              <a:t>And engages communities early and often.  </a:t>
            </a:r>
          </a:p>
          <a:p>
            <a:pPr marL="1200150" marR="0" lvl="2" indent="-285750">
              <a:lnSpc>
                <a:spcPct val="107000"/>
              </a:lnSpc>
              <a:spcBef>
                <a:spcPts val="0"/>
              </a:spcBef>
              <a:spcAft>
                <a:spcPts val="800"/>
              </a:spcAft>
              <a:buFont typeface="Wingdings" panose="05000000000000000000" pitchFamily="2" charset="2"/>
              <a:buChar char="§"/>
            </a:pPr>
            <a:r>
              <a:rPr lang="en-US" sz="1600" b="0" i="0" dirty="0">
                <a:solidFill>
                  <a:srgbClr val="000000"/>
                </a:solidFill>
                <a:effectLst/>
                <a:latin typeface="Source Sans Pro" panose="020B0503030403020204" pitchFamily="34" charset="0"/>
              </a:rPr>
              <a:t>A crucial component of ASCEND is engagement with underserved communities.  </a:t>
            </a:r>
          </a:p>
          <a:p>
            <a:pPr marL="1200150" marR="0" lvl="2" indent="-285750">
              <a:lnSpc>
                <a:spcPct val="107000"/>
              </a:lnSpc>
              <a:spcBef>
                <a:spcPts val="0"/>
              </a:spcBef>
              <a:spcAft>
                <a:spcPts val="800"/>
              </a:spcAft>
              <a:buFont typeface="Wingdings" panose="05000000000000000000" pitchFamily="2" charset="2"/>
              <a:buChar char="§"/>
            </a:pPr>
            <a:r>
              <a:rPr lang="en-US" sz="1600" b="0" i="0" dirty="0">
                <a:solidFill>
                  <a:srgbClr val="000000"/>
                </a:solidFill>
                <a:effectLst/>
                <a:latin typeface="Source Sans Pro" panose="020B0503030403020204" pitchFamily="34" charset="0"/>
              </a:rPr>
              <a:t>Since January, we’ve started meeting with groups across the country to hear their lived experiences with food access, nutrition, diet, and health. </a:t>
            </a:r>
          </a:p>
          <a:p>
            <a:endParaRPr lang="en-US" sz="1200"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2021-2025 Global Nutrition Coordination Plan</a:t>
            </a:r>
          </a:p>
          <a:p>
            <a:pPr marL="628650" lvl="1" indent="-171450">
              <a:buFont typeface="Courier New" panose="02070309020205020404" pitchFamily="49" charset="0"/>
              <a:buChar char="o"/>
            </a:pPr>
            <a:r>
              <a:rPr lang="en-US" sz="1200" dirty="0">
                <a:latin typeface="Calibri" panose="020F0502020204030204" pitchFamily="34" charset="0"/>
                <a:ea typeface="Calibri" panose="020F0502020204030204" pitchFamily="34" charset="0"/>
              </a:rPr>
              <a:t>OCS is USDA’s lead and works with the Foreign Agricultural Service.</a:t>
            </a:r>
          </a:p>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18</a:t>
            </a:fld>
            <a:endParaRPr lang="en-US" dirty="0"/>
          </a:p>
        </p:txBody>
      </p:sp>
    </p:spTree>
    <p:extLst>
      <p:ext uri="{BB962C8B-B14F-4D97-AF65-F5344CB8AC3E}">
        <p14:creationId xmlns:p14="http://schemas.microsoft.com/office/powerpoint/2010/main" val="354118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Research Security – protecting the research enterprise – National and Global, open collaborative – helping to ensure Universities can protect their intellectual property.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Scientific Integrity – performing science honestly, ethically and with integrity</a:t>
            </a:r>
          </a:p>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19</a:t>
            </a:fld>
            <a:endParaRPr lang="en-US" dirty="0"/>
          </a:p>
        </p:txBody>
      </p:sp>
    </p:spTree>
    <p:extLst>
      <p:ext uri="{BB962C8B-B14F-4D97-AF65-F5344CB8AC3E}">
        <p14:creationId xmlns:p14="http://schemas.microsoft.com/office/powerpoint/2010/main" val="134114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20</a:t>
            </a:fld>
            <a:endParaRPr lang="en-US" dirty="0"/>
          </a:p>
        </p:txBody>
      </p:sp>
    </p:spTree>
    <p:extLst>
      <p:ext uri="{BB962C8B-B14F-4D97-AF65-F5344CB8AC3E}">
        <p14:creationId xmlns:p14="http://schemas.microsoft.com/office/powerpoint/2010/main" val="127989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21</a:t>
            </a:fld>
            <a:endParaRPr lang="en-US" dirty="0"/>
          </a:p>
        </p:txBody>
      </p:sp>
    </p:spTree>
    <p:extLst>
      <p:ext uri="{BB962C8B-B14F-4D97-AF65-F5344CB8AC3E}">
        <p14:creationId xmlns:p14="http://schemas.microsoft.com/office/powerpoint/2010/main" val="213086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4</a:t>
            </a:fld>
            <a:endParaRPr lang="en-US" dirty="0"/>
          </a:p>
        </p:txBody>
      </p:sp>
    </p:spTree>
    <p:extLst>
      <p:ext uri="{BB962C8B-B14F-4D97-AF65-F5344CB8AC3E}">
        <p14:creationId xmlns:p14="http://schemas.microsoft.com/office/powerpoint/2010/main" val="266470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 Office of the Chief Scientist (OCS) provides scientific leadership and coordination across USDA, the Federal Government, and the agricultural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OCS ensures that USDA-funded research is held to the highest standards of intellectual rigor and scientific integrity.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 Food, Conservation, and Energy Act of 2008 established OCS to coordinate and deliver USDA's evidence-based research and program services on all aspects of U.S. food and agriculture to Federal agencies and decision markers.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OCS is housed within the Research, Education, and Economics (REE) mission area – which is the driving force behind USDA’s science mission.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USDA’s Chief Scientist Dr. Chavonda Jacobs-Young leads OCS and serves as the Under Secretary for the REE mission area.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OCS is comprised of Senior Advisors who serve details from Federal agencies.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These Senior Advisors are subject matter experts and advise USDA leaders 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Animal Health and Production, and Animal Products;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Renewable Energy, Natural Resources, and the Environment;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Agricultural Systems and Technology;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Plant Health and Production, and Plant Products;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Agricultural Economics and Rural Communities;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Food Safety, Nutrition, and Health.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5</a:t>
            </a:fld>
            <a:endParaRPr lang="en-US" dirty="0"/>
          </a:p>
        </p:txBody>
      </p:sp>
    </p:spTree>
    <p:extLst>
      <p:ext uri="{BB962C8B-B14F-4D97-AF65-F5344CB8AC3E}">
        <p14:creationId xmlns:p14="http://schemas.microsoft.com/office/powerpoint/2010/main" val="220517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ts val="1050"/>
              </a:lnSpc>
              <a:buFont typeface="Arial" panose="020B0604020202020204" pitchFamily="34" charset="0"/>
              <a:buChar char="•"/>
            </a:pPr>
            <a:r>
              <a:rPr lang="en-US" dirty="0"/>
              <a:t>We have four vacant Senior Advisor positions in the following areas: Agricultural Systems, </a:t>
            </a:r>
            <a:r>
              <a:rPr lang="en-US" sz="1200" dirty="0">
                <a:ln w="0"/>
                <a:solidFill>
                  <a:schemeClr val="bg1"/>
                </a:solidFill>
                <a:effectLst>
                  <a:outerShdw blurRad="38100" dist="19050" dir="2700000" algn="tl" rotWithShape="0">
                    <a:schemeClr val="dk1">
                      <a:alpha val="40000"/>
                    </a:schemeClr>
                  </a:outerShdw>
                </a:effectLst>
              </a:rPr>
              <a:t>Plant Health and Production and Plant Products, Ag  Economics &amp; Rural Comm, </a:t>
            </a:r>
            <a:r>
              <a:rPr lang="fr-FR" sz="1200" dirty="0" err="1">
                <a:ln w="0"/>
                <a:solidFill>
                  <a:schemeClr val="bg1"/>
                </a:solidFill>
                <a:effectLst>
                  <a:outerShdw blurRad="38100" dist="19050" dir="2700000" algn="tl" rotWithShape="0">
                    <a:schemeClr val="dk1">
                      <a:alpha val="40000"/>
                    </a:schemeClr>
                  </a:outerShdw>
                </a:effectLst>
              </a:rPr>
              <a:t>Renewable</a:t>
            </a:r>
            <a:r>
              <a:rPr lang="fr-FR" sz="1200" dirty="0">
                <a:ln w="0"/>
                <a:solidFill>
                  <a:schemeClr val="bg1"/>
                </a:solidFill>
                <a:effectLst>
                  <a:outerShdw blurRad="38100" dist="19050" dir="2700000" algn="tl" rotWithShape="0">
                    <a:schemeClr val="dk1">
                      <a:alpha val="40000"/>
                    </a:schemeClr>
                  </a:outerShdw>
                </a:effectLst>
              </a:rPr>
              <a:t> Energy, and Natural </a:t>
            </a:r>
            <a:r>
              <a:rPr lang="fr-FR" sz="1200" dirty="0" err="1">
                <a:ln w="0"/>
                <a:solidFill>
                  <a:schemeClr val="bg1"/>
                </a:solidFill>
                <a:effectLst>
                  <a:outerShdw blurRad="38100" dist="19050" dir="2700000" algn="tl" rotWithShape="0">
                    <a:schemeClr val="dk1">
                      <a:alpha val="40000"/>
                    </a:schemeClr>
                  </a:outerShdw>
                </a:effectLst>
              </a:rPr>
              <a:t>Resources</a:t>
            </a:r>
            <a:r>
              <a:rPr lang="fr-FR" sz="1200" dirty="0">
                <a:ln w="0"/>
                <a:solidFill>
                  <a:schemeClr val="bg1"/>
                </a:solidFill>
                <a:effectLst>
                  <a:outerShdw blurRad="38100" dist="19050" dir="2700000" algn="tl" rotWithShape="0">
                    <a:schemeClr val="dk1">
                      <a:alpha val="40000"/>
                    </a:schemeClr>
                  </a:outerShdw>
                </a:effectLst>
              </a:rPr>
              <a:t> &amp; </a:t>
            </a:r>
            <a:r>
              <a:rPr lang="fr-FR" sz="1200" dirty="0" err="1">
                <a:ln w="0"/>
                <a:solidFill>
                  <a:schemeClr val="bg1"/>
                </a:solidFill>
                <a:effectLst>
                  <a:outerShdw blurRad="38100" dist="19050" dir="2700000" algn="tl" rotWithShape="0">
                    <a:schemeClr val="dk1">
                      <a:alpha val="40000"/>
                    </a:schemeClr>
                  </a:outerShdw>
                </a:effectLst>
              </a:rPr>
              <a:t>Environment</a:t>
            </a:r>
            <a:r>
              <a:rPr lang="fr-FR" sz="1200" dirty="0">
                <a:ln w="0"/>
                <a:solidFill>
                  <a:schemeClr val="bg1"/>
                </a:solidFill>
                <a:effectLst>
                  <a:outerShdw blurRad="38100" dist="19050" dir="2700000" algn="tl" rotWithShape="0">
                    <a:schemeClr val="dk1">
                      <a:alpha val="40000"/>
                    </a:schemeClr>
                  </a:outerShdw>
                </a:effectLst>
              </a:rPr>
              <a:t> (</a:t>
            </a:r>
            <a:r>
              <a:rPr lang="fr-FR" sz="1200" dirty="0" err="1">
                <a:ln w="0"/>
                <a:solidFill>
                  <a:schemeClr val="bg1"/>
                </a:solidFill>
                <a:effectLst>
                  <a:outerShdw blurRad="38100" dist="19050" dir="2700000" algn="tl" rotWithShape="0">
                    <a:schemeClr val="dk1">
                      <a:alpha val="40000"/>
                    </a:schemeClr>
                  </a:outerShdw>
                </a:effectLst>
              </a:rPr>
              <a:t>Climate</a:t>
            </a:r>
            <a:r>
              <a:rPr lang="fr-FR" sz="1200" dirty="0">
                <a:ln w="0"/>
                <a:solidFill>
                  <a:schemeClr val="bg1"/>
                </a:solidFill>
                <a:effectLst>
                  <a:outerShdw blurRad="38100" dist="19050" dir="2700000" algn="tl" rotWithShape="0">
                    <a:schemeClr val="dk1">
                      <a:alpha val="40000"/>
                    </a:schemeClr>
                  </a:outerShdw>
                </a:effectLst>
              </a:rPr>
              <a:t>).</a:t>
            </a:r>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6</a:t>
            </a:fld>
            <a:endParaRPr lang="en-US" dirty="0"/>
          </a:p>
        </p:txBody>
      </p:sp>
    </p:spTree>
    <p:extLst>
      <p:ext uri="{BB962C8B-B14F-4D97-AF65-F5344CB8AC3E}">
        <p14:creationId xmlns:p14="http://schemas.microsoft.com/office/powerpoint/2010/main" val="242971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OCS’ responsibilities are coordination, communication, outreach, and scientific integrity. </a:t>
            </a:r>
          </a:p>
          <a:p>
            <a:pPr marL="285750" marR="0" lvl="0" indent="-285750">
              <a:lnSpc>
                <a:spcPct val="107000"/>
              </a:lnSpc>
              <a:spcBef>
                <a:spcPts val="0"/>
              </a:spcBef>
              <a:spcAft>
                <a:spcPts val="800"/>
              </a:spcAf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Our role includes: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Providing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information to the Secretary of Agriculture and USDA science agencies;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Collaborating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with USDA advisory boards;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Building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partnerships with the scientific community to ensure informed decision-making;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Positioning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USDA’s Chief Scientist as the leading authoritative voice of USDA science domestically and globally;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Communicating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 benefits of agricultural research, education, and Extension;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Raising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 visibility of USDA science through community engagement, partnerships, and collaborations.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7</a:t>
            </a:fld>
            <a:endParaRPr lang="en-US" dirty="0"/>
          </a:p>
        </p:txBody>
      </p:sp>
    </p:spTree>
    <p:extLst>
      <p:ext uri="{BB962C8B-B14F-4D97-AF65-F5344CB8AC3E}">
        <p14:creationId xmlns:p14="http://schemas.microsoft.com/office/powerpoint/2010/main" val="2497594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Science resides across the Department! The Office of the Chief Scientist facilitates cross-Department coordination and collaboration in all USDA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OCS also informs policy and program decisions to assure that science informs policy. </a:t>
            </a:r>
            <a:endParaRPr kumimoji="0" lang="en-US" sz="1400" b="0" i="0" u="none" strike="noStrike" kern="1200" cap="none" spc="320" normalizeH="0" baseline="0" noProof="0" dirty="0">
              <a:ln>
                <a:noFill/>
              </a:ln>
              <a:solidFill>
                <a:srgbClr val="4B4B4B"/>
              </a:solidFill>
              <a:effectLst/>
              <a:uLnTx/>
              <a:uFillTx/>
              <a:latin typeface="Times New Roman" panose="02020603050405020304" pitchFamily="18" charset="0"/>
              <a:ea typeface="+mn-ea"/>
              <a:cs typeface="Times New Roman" panose="02020603050405020304" pitchFamily="18" charset="0"/>
            </a:endParaRPr>
          </a:p>
          <a:p>
            <a:endParaRPr lang="en-US" sz="1400" b="0" spc="320" dirty="0">
              <a:solidFill>
                <a:srgbClr val="4B4B4B"/>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8</a:t>
            </a:fld>
            <a:endParaRPr lang="en-US" dirty="0"/>
          </a:p>
        </p:txBody>
      </p:sp>
    </p:spTree>
    <p:extLst>
      <p:ext uri="{BB962C8B-B14F-4D97-AF65-F5344CB8AC3E}">
        <p14:creationId xmlns:p14="http://schemas.microsoft.com/office/powerpoint/2010/main" val="312937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FFAR has been a supportive partner of USDA since it was created in the 2014 Farm Bill, and we have worked closely together to ensure our research efforts are complementary and in alignment.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REE Under Secretary is delegated by the Secretary to lead USDA review of proposed FFAR activities to ensure that FFAR’s work complements, rather than duplicates, USDA activities.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OCS coordinates review of FFAR proposals for program areas and requests for funding to ensure activities are complementary to USDA activities.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E075EFB-CCB8-194D-A3DD-95EF9DE4245E}" type="slidenum">
              <a:rPr lang="en-US" smtClean="0"/>
              <a:pPr/>
              <a:t>9</a:t>
            </a:fld>
            <a:endParaRPr lang="en-US" dirty="0"/>
          </a:p>
        </p:txBody>
      </p:sp>
    </p:spTree>
    <p:extLst>
      <p:ext uri="{BB962C8B-B14F-4D97-AF65-F5344CB8AC3E}">
        <p14:creationId xmlns:p14="http://schemas.microsoft.com/office/powerpoint/2010/main" val="56144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E075EFB-CCB8-194D-A3DD-95EF9DE4245E}" type="slidenum">
              <a:rPr lang="en-US" smtClean="0"/>
              <a:pPr/>
              <a:t>10</a:t>
            </a:fld>
            <a:endParaRPr lang="en-US" dirty="0"/>
          </a:p>
        </p:txBody>
      </p:sp>
    </p:spTree>
    <p:extLst>
      <p:ext uri="{BB962C8B-B14F-4D97-AF65-F5344CB8AC3E}">
        <p14:creationId xmlns:p14="http://schemas.microsoft.com/office/powerpoint/2010/main" val="427861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OCS research coordination activities focus on some of the world’s most pressing challenges facing agriculture and Americans.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91CF2-04BA-4C4D-A573-5583C8147BDD}" type="slidenum">
              <a:rPr lang="en-US" smtClean="0"/>
              <a:t>11</a:t>
            </a:fld>
            <a:endParaRPr lang="en-US" dirty="0"/>
          </a:p>
        </p:txBody>
      </p:sp>
    </p:spTree>
    <p:extLst>
      <p:ext uri="{BB962C8B-B14F-4D97-AF65-F5344CB8AC3E}">
        <p14:creationId xmlns:p14="http://schemas.microsoft.com/office/powerpoint/2010/main" val="259342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D290-51C2-D189-460E-5390FE85B5AE}"/>
              </a:ext>
            </a:extLst>
          </p:cNvPr>
          <p:cNvSpPr>
            <a:spLocks noGrp="1"/>
          </p:cNvSpPr>
          <p:nvPr>
            <p:ph type="title"/>
          </p:nvPr>
        </p:nvSpPr>
        <p:spPr>
          <a:xfrm>
            <a:off x="457200" y="274638"/>
            <a:ext cx="17449800" cy="1143000"/>
          </a:xfrm>
        </p:spPr>
        <p:txBody>
          <a:bodyPr>
            <a:normAutofit fontScale="90000"/>
          </a:bodyPr>
          <a:lstStyle/>
          <a:p>
            <a:r>
              <a:rPr lang="en-US" dirty="0"/>
              <a:t>For assistance in accessing this document, please contact nareee@usda.gov.</a:t>
            </a:r>
          </a:p>
        </p:txBody>
      </p:sp>
    </p:spTree>
    <p:extLst>
      <p:ext uri="{BB962C8B-B14F-4D97-AF65-F5344CB8AC3E}">
        <p14:creationId xmlns:p14="http://schemas.microsoft.com/office/powerpoint/2010/main" val="236564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electronics, circuit&#10;&#10;Description automatically generated">
            <a:extLst>
              <a:ext uri="{FF2B5EF4-FFF2-40B4-BE49-F238E27FC236}">
                <a16:creationId xmlns:a16="http://schemas.microsoft.com/office/drawing/2014/main" id="{17EE6578-81A7-4EF4-8B6B-3251ED8B6B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2361"/>
          <a:stretch/>
        </p:blipFill>
        <p:spPr>
          <a:xfrm>
            <a:off x="-19592" y="7935904"/>
            <a:ext cx="18307592" cy="10984555"/>
          </a:xfrm>
          <a:prstGeom prst="rect">
            <a:avLst/>
          </a:prstGeom>
        </p:spPr>
      </p:pic>
      <p:sp>
        <p:nvSpPr>
          <p:cNvPr id="8" name="AutoShape 3">
            <a:extLst>
              <a:ext uri="{FF2B5EF4-FFF2-40B4-BE49-F238E27FC236}">
                <a16:creationId xmlns:a16="http://schemas.microsoft.com/office/drawing/2014/main" id="{926F6A2C-D66C-466C-8067-86671E42C657}"/>
              </a:ext>
            </a:extLst>
          </p:cNvPr>
          <p:cNvSpPr/>
          <p:nvPr/>
        </p:nvSpPr>
        <p:spPr>
          <a:xfrm>
            <a:off x="15087600" y="7935903"/>
            <a:ext cx="3216422" cy="4808766"/>
          </a:xfrm>
          <a:prstGeom prst="rect">
            <a:avLst/>
          </a:prstGeom>
          <a:solidFill>
            <a:srgbClr val="6FAFAF"/>
          </a:solidFill>
        </p:spPr>
      </p:sp>
      <p:sp>
        <p:nvSpPr>
          <p:cNvPr id="5" name="TextBox 6">
            <a:extLst>
              <a:ext uri="{FF2B5EF4-FFF2-40B4-BE49-F238E27FC236}">
                <a16:creationId xmlns:a16="http://schemas.microsoft.com/office/drawing/2014/main" id="{C78CD4AB-ECFB-4D0B-8279-B267F25671C1}"/>
              </a:ext>
            </a:extLst>
          </p:cNvPr>
          <p:cNvSpPr txBox="1"/>
          <p:nvPr/>
        </p:nvSpPr>
        <p:spPr>
          <a:xfrm>
            <a:off x="17221200" y="9715500"/>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
        <p:nvSpPr>
          <p:cNvPr id="9" name="Text Placeholder 3">
            <a:extLst>
              <a:ext uri="{FF2B5EF4-FFF2-40B4-BE49-F238E27FC236}">
                <a16:creationId xmlns:a16="http://schemas.microsoft.com/office/drawing/2014/main" id="{7CBAFBCC-5476-55E6-9811-2D5D12372090}"/>
              </a:ext>
            </a:extLst>
          </p:cNvPr>
          <p:cNvSpPr txBox="1">
            <a:spLocks/>
          </p:cNvSpPr>
          <p:nvPr/>
        </p:nvSpPr>
        <p:spPr>
          <a:xfrm>
            <a:off x="1118363" y="495300"/>
            <a:ext cx="13860379" cy="9264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dirty="0"/>
              <a:t>Office of the Chief Scientist Initiatives</a:t>
            </a:r>
          </a:p>
        </p:txBody>
      </p:sp>
      <p:sp>
        <p:nvSpPr>
          <p:cNvPr id="12" name="Content Placeholder 4">
            <a:extLst>
              <a:ext uri="{FF2B5EF4-FFF2-40B4-BE49-F238E27FC236}">
                <a16:creationId xmlns:a16="http://schemas.microsoft.com/office/drawing/2014/main" id="{13022883-FDBE-ED20-56BA-B8B0B068F3D4}"/>
              </a:ext>
            </a:extLst>
          </p:cNvPr>
          <p:cNvSpPr txBox="1">
            <a:spLocks/>
          </p:cNvSpPr>
          <p:nvPr/>
        </p:nvSpPr>
        <p:spPr>
          <a:xfrm>
            <a:off x="1283367" y="2181073"/>
            <a:ext cx="13695375" cy="79914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600" i="0" u="none" strike="noStrike" kern="1200" cap="none" spc="0" normalizeH="0" baseline="0" noProof="0" dirty="0">
                <a:ln>
                  <a:noFill/>
                </a:ln>
                <a:effectLst/>
                <a:uLnTx/>
                <a:uFillTx/>
                <a:latin typeface="Calibri"/>
                <a:ea typeface="+mn-ea"/>
                <a:cs typeface="+mn-cs"/>
              </a:rPr>
              <a:t>USDA Science and Research Strategy</a:t>
            </a:r>
          </a:p>
          <a:p>
            <a:pPr marL="4572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3600" dirty="0">
                <a:latin typeface="Calibri"/>
              </a:rPr>
              <a:t>AIM4Climate</a:t>
            </a:r>
            <a:endParaRPr kumimoji="0" lang="en-US" sz="3600" i="0" u="none" strike="noStrike" kern="1200" cap="none" spc="0" normalizeH="0" baseline="0" noProof="0" dirty="0">
              <a:ln>
                <a:noFill/>
              </a:ln>
              <a:effectLst/>
              <a:uLnTx/>
              <a:uFillTx/>
              <a:latin typeface="Calibri"/>
              <a:ea typeface="+mn-ea"/>
              <a:cs typeface="+mn-cs"/>
            </a:endParaRPr>
          </a:p>
          <a:p>
            <a:pPr marL="4572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600" i="0" u="none" strike="noStrike" kern="1200" cap="none" spc="0" normalizeH="0" baseline="0" noProof="0" dirty="0">
                <a:ln>
                  <a:noFill/>
                </a:ln>
                <a:effectLst/>
                <a:uLnTx/>
                <a:uFillTx/>
                <a:latin typeface="Calibri"/>
                <a:ea typeface="+mn-ea"/>
                <a:cs typeface="+mn-cs"/>
              </a:rPr>
              <a:t>Bioeconomy EO</a:t>
            </a:r>
          </a:p>
          <a:p>
            <a:pPr marL="4572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600" b="0" i="0" u="none" strike="noStrike" kern="1200" cap="none" spc="0" normalizeH="0" baseline="0" noProof="0" dirty="0">
                <a:ln>
                  <a:noFill/>
                </a:ln>
                <a:effectLst/>
                <a:uLnTx/>
                <a:uFillTx/>
                <a:latin typeface="Calibri"/>
                <a:ea typeface="+mn-ea"/>
                <a:cs typeface="+mn-cs"/>
              </a:rPr>
              <a:t>Pollinator Health</a:t>
            </a:r>
          </a:p>
          <a:p>
            <a:pPr marL="4572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600" b="0" i="0" u="none" strike="noStrike" kern="1200" cap="none" spc="0" normalizeH="0" baseline="0" noProof="0" dirty="0">
                <a:ln>
                  <a:noFill/>
                </a:ln>
                <a:effectLst/>
                <a:uLnTx/>
                <a:uFillTx/>
                <a:latin typeface="Calibri"/>
                <a:ea typeface="+mn-ea"/>
                <a:cs typeface="+mn-cs"/>
              </a:rPr>
              <a:t>Agriculture Advanced Research and Development Authority (</a:t>
            </a:r>
            <a:r>
              <a:rPr kumimoji="0" lang="en-US" sz="3600" b="0" i="0" u="none" strike="noStrike" kern="1200" cap="none" spc="0" normalizeH="0" baseline="0" noProof="0" dirty="0" err="1">
                <a:ln>
                  <a:noFill/>
                </a:ln>
                <a:effectLst/>
                <a:uLnTx/>
                <a:uFillTx/>
                <a:latin typeface="Calibri"/>
                <a:ea typeface="+mn-ea"/>
                <a:cs typeface="+mn-cs"/>
              </a:rPr>
              <a:t>AgARDA</a:t>
            </a:r>
            <a:r>
              <a:rPr kumimoji="0" lang="en-US" sz="3600" b="0" i="0" u="none" strike="noStrike" kern="1200" cap="none" spc="0" normalizeH="0" baseline="0" noProof="0" dirty="0">
                <a:ln>
                  <a:noFill/>
                </a:ln>
                <a:effectLst/>
                <a:uLnTx/>
                <a:uFillTx/>
                <a:latin typeface="Calibri"/>
                <a:ea typeface="+mn-ea"/>
                <a:cs typeface="+mn-cs"/>
              </a:rPr>
              <a:t>)</a:t>
            </a:r>
          </a:p>
          <a:p>
            <a:pPr marL="4572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3600" dirty="0">
                <a:latin typeface="Calibri"/>
              </a:rPr>
              <a:t>Antimicrobial Resistance</a:t>
            </a:r>
            <a:endParaRPr kumimoji="0" lang="en-US" sz="3600" b="0" i="0" u="none" strike="noStrike" kern="1200" cap="none" spc="0" normalizeH="0" baseline="0" noProof="0" dirty="0">
              <a:ln>
                <a:noFill/>
              </a:ln>
              <a:effectLst/>
              <a:uLnTx/>
              <a:uFillTx/>
              <a:latin typeface="Calibri"/>
              <a:ea typeface="+mn-ea"/>
              <a:cs typeface="+mn-cs"/>
            </a:endParaRPr>
          </a:p>
          <a:p>
            <a:pPr marL="4572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600" b="0" i="0" u="none" strike="noStrike" kern="1200" cap="none" spc="0" normalizeH="0" baseline="0" noProof="0" dirty="0">
                <a:ln>
                  <a:noFill/>
                </a:ln>
                <a:effectLst/>
                <a:uLnTx/>
                <a:uFillTx/>
                <a:latin typeface="Calibri"/>
                <a:ea typeface="+mn-ea"/>
                <a:cs typeface="+mn-cs"/>
              </a:rPr>
              <a:t>Nutrition, Food Safety &amp; Health </a:t>
            </a:r>
          </a:p>
          <a:p>
            <a:pPr marL="4572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3600" b="0" i="0" u="none" strike="noStrike" kern="1200" cap="none" spc="0" normalizeH="0" baseline="0" noProof="0" dirty="0">
                <a:ln>
                  <a:noFill/>
                </a:ln>
                <a:effectLst/>
                <a:uLnTx/>
                <a:uFillTx/>
                <a:latin typeface="Calibri"/>
                <a:ea typeface="+mn-ea"/>
                <a:cs typeface="+mn-cs"/>
              </a:rPr>
              <a:t>Research </a:t>
            </a:r>
            <a:r>
              <a:rPr lang="en-US" sz="3600" dirty="0">
                <a:latin typeface="Calibri"/>
              </a:rPr>
              <a:t>Security</a:t>
            </a:r>
            <a:r>
              <a:rPr kumimoji="0" lang="en-US" sz="3600" b="0" i="0" u="none" strike="noStrike" kern="1200" cap="none" spc="0" normalizeH="0" baseline="0" noProof="0" dirty="0">
                <a:ln>
                  <a:noFill/>
                </a:ln>
                <a:effectLst/>
                <a:uLnTx/>
                <a:uFillTx/>
                <a:latin typeface="Calibri"/>
                <a:ea typeface="+mn-ea"/>
                <a:cs typeface="+mn-cs"/>
              </a:rPr>
              <a:t> and Scientific Integrity</a:t>
            </a:r>
          </a:p>
          <a:p>
            <a:pPr marL="114300" marR="0" lvl="0" indent="0" algn="l" defTabSz="914400" rtl="0" eaLnBrk="1" fontAlgn="auto" latinLnBrk="0" hangingPunct="1">
              <a:lnSpc>
                <a:spcPct val="100000"/>
              </a:lnSpc>
              <a:spcBef>
                <a:spcPts val="0"/>
              </a:spcBef>
              <a:spcAft>
                <a:spcPts val="600"/>
              </a:spcAft>
              <a:buClrTx/>
              <a:buSzTx/>
              <a:buFont typeface="Arial" pitchFamily="34" charset="0"/>
              <a:buNone/>
              <a:tabLst/>
              <a:defRPr/>
            </a:pPr>
            <a:endParaRPr kumimoji="0" lang="en-US" sz="3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114300" marR="0" lvl="0" indent="0" algn="l" defTabSz="914400" rtl="0" eaLnBrk="1" fontAlgn="auto" latinLnBrk="0" hangingPunct="1">
              <a:lnSpc>
                <a:spcPct val="100000"/>
              </a:lnSpc>
              <a:spcBef>
                <a:spcPts val="0"/>
              </a:spcBef>
              <a:spcAft>
                <a:spcPts val="600"/>
              </a:spcAft>
              <a:buClrTx/>
              <a:buSzTx/>
              <a:buFont typeface="Arial" pitchFamily="34" charset="0"/>
              <a:buNone/>
              <a:tabLst/>
              <a:defRPr/>
            </a:pPr>
            <a:endParaRPr lang="en-US" sz="3600" dirty="0">
              <a:solidFill>
                <a:prstClr val="black">
                  <a:lumMod val="65000"/>
                  <a:lumOff val="35000"/>
                </a:prstClr>
              </a:solidFill>
              <a:latin typeface="Calibri"/>
            </a:endParaRPr>
          </a:p>
          <a:p>
            <a:pPr marL="114300" marR="0" lvl="0" indent="0" algn="l" defTabSz="914400" rtl="0" eaLnBrk="1" fontAlgn="auto" latinLnBrk="0" hangingPunct="1">
              <a:lnSpc>
                <a:spcPct val="100000"/>
              </a:lnSpc>
              <a:spcBef>
                <a:spcPts val="0"/>
              </a:spcBef>
              <a:spcAft>
                <a:spcPts val="600"/>
              </a:spcAft>
              <a:buClrTx/>
              <a:buSzTx/>
              <a:buFont typeface="Arial" pitchFamily="34" charset="0"/>
              <a:buNone/>
              <a:tabLst/>
              <a:defRPr/>
            </a:pPr>
            <a:endParaRPr lang="en-US" sz="3600" dirty="0">
              <a:solidFill>
                <a:prstClr val="black">
                  <a:lumMod val="65000"/>
                  <a:lumOff val="35000"/>
                </a:prstClr>
              </a:solidFill>
              <a:latin typeface="Calibri"/>
            </a:endParaRPr>
          </a:p>
          <a:p>
            <a:pPr marL="114300" marR="0" lvl="0" indent="0" algn="l" defTabSz="914400" rtl="0" eaLnBrk="1" fontAlgn="auto" latinLnBrk="0" hangingPunct="1">
              <a:lnSpc>
                <a:spcPct val="100000"/>
              </a:lnSpc>
              <a:spcBef>
                <a:spcPts val="0"/>
              </a:spcBef>
              <a:spcAft>
                <a:spcPts val="600"/>
              </a:spcAft>
              <a:buClrTx/>
              <a:buSzTx/>
              <a:buFont typeface="Arial" pitchFamily="34" charset="0"/>
              <a:buNone/>
              <a:tabLst/>
              <a:defRPr/>
            </a:pPr>
            <a:endParaRPr kumimoji="0" lang="en-US" sz="3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335777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utdoor, grass, standing, small&#10;&#10;Description automatically generated">
            <a:extLst>
              <a:ext uri="{FF2B5EF4-FFF2-40B4-BE49-F238E27FC236}">
                <a16:creationId xmlns:a16="http://schemas.microsoft.com/office/drawing/2014/main" id="{612089AF-7CA8-47A4-B93D-8C4D10379B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67600" y="0"/>
            <a:ext cx="6275924" cy="8305800"/>
          </a:xfrm>
          <a:prstGeom prst="rect">
            <a:avLst/>
          </a:prstGeom>
        </p:spPr>
      </p:pic>
      <p:pic>
        <p:nvPicPr>
          <p:cNvPr id="6" name="Picture 5">
            <a:extLst>
              <a:ext uri="{FF2B5EF4-FFF2-40B4-BE49-F238E27FC236}">
                <a16:creationId xmlns:a16="http://schemas.microsoft.com/office/drawing/2014/main" id="{936D22EE-2B02-4B5F-B170-B0C28BA0F6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0699"/>
          <a:stretch/>
        </p:blipFill>
        <p:spPr>
          <a:xfrm>
            <a:off x="13159214" y="0"/>
            <a:ext cx="5128786" cy="10287000"/>
          </a:xfrm>
          <a:prstGeom prst="rect">
            <a:avLst/>
          </a:prstGeom>
        </p:spPr>
      </p:pic>
      <p:sp>
        <p:nvSpPr>
          <p:cNvPr id="2" name="TextBox 2">
            <a:extLst>
              <a:ext uri="{FF2B5EF4-FFF2-40B4-BE49-F238E27FC236}">
                <a16:creationId xmlns:a16="http://schemas.microsoft.com/office/drawing/2014/main" id="{38403166-3CE7-4AC2-9D26-8CEC8DDC1A59}"/>
              </a:ext>
            </a:extLst>
          </p:cNvPr>
          <p:cNvSpPr txBox="1"/>
          <p:nvPr/>
        </p:nvSpPr>
        <p:spPr>
          <a:xfrm>
            <a:off x="1969507" y="2857500"/>
            <a:ext cx="5562600" cy="3094950"/>
          </a:xfrm>
          <a:prstGeom prst="rect">
            <a:avLst/>
          </a:prstGeom>
        </p:spPr>
        <p:txBody>
          <a:bodyPr wrap="square" lIns="0" tIns="0" rIns="0" bIns="0" rtlCol="0" anchor="t">
            <a:spAutoFit/>
          </a:bodyPr>
          <a:lstStyle/>
          <a:p>
            <a:pPr>
              <a:lnSpc>
                <a:spcPts val="8159"/>
              </a:lnSpc>
            </a:pPr>
            <a:r>
              <a:rPr lang="en-US" sz="6000" b="1" spc="136" dirty="0">
                <a:latin typeface="+mj-lt"/>
              </a:rPr>
              <a:t>OCS </a:t>
            </a:r>
          </a:p>
          <a:p>
            <a:pPr>
              <a:lnSpc>
                <a:spcPts val="8159"/>
              </a:lnSpc>
            </a:pPr>
            <a:r>
              <a:rPr lang="en-US" sz="6000" b="1" spc="136" dirty="0">
                <a:latin typeface="+mj-lt"/>
              </a:rPr>
              <a:t>Research Activities</a:t>
            </a:r>
          </a:p>
        </p:txBody>
      </p:sp>
      <p:sp>
        <p:nvSpPr>
          <p:cNvPr id="3" name="AutoShape 10">
            <a:extLst>
              <a:ext uri="{FF2B5EF4-FFF2-40B4-BE49-F238E27FC236}">
                <a16:creationId xmlns:a16="http://schemas.microsoft.com/office/drawing/2014/main" id="{155FAFC0-A9B6-42E2-BF36-76C390BEB7FE}"/>
              </a:ext>
            </a:extLst>
          </p:cNvPr>
          <p:cNvSpPr/>
          <p:nvPr/>
        </p:nvSpPr>
        <p:spPr>
          <a:xfrm>
            <a:off x="0" y="8210550"/>
            <a:ext cx="18288000" cy="2095500"/>
          </a:xfrm>
          <a:prstGeom prst="rect">
            <a:avLst/>
          </a:prstGeom>
          <a:solidFill>
            <a:srgbClr val="6FAFAF"/>
          </a:solidFill>
        </p:spPr>
      </p:sp>
      <p:sp>
        <p:nvSpPr>
          <p:cNvPr id="9" name="TextBox 6">
            <a:extLst>
              <a:ext uri="{FF2B5EF4-FFF2-40B4-BE49-F238E27FC236}">
                <a16:creationId xmlns:a16="http://schemas.microsoft.com/office/drawing/2014/main" id="{A47EA5CB-817C-4513-810A-F2C955BAB29F}"/>
              </a:ext>
            </a:extLst>
          </p:cNvPr>
          <p:cNvSpPr txBox="1"/>
          <p:nvPr/>
        </p:nvSpPr>
        <p:spPr>
          <a:xfrm>
            <a:off x="17100943" y="9490929"/>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Tree>
    <p:extLst>
      <p:ext uri="{BB962C8B-B14F-4D97-AF65-F5344CB8AC3E}">
        <p14:creationId xmlns:p14="http://schemas.microsoft.com/office/powerpoint/2010/main" val="37382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electronics, circuit&#10;&#10;Description automatically generated">
            <a:extLst>
              <a:ext uri="{FF2B5EF4-FFF2-40B4-BE49-F238E27FC236}">
                <a16:creationId xmlns:a16="http://schemas.microsoft.com/office/drawing/2014/main" id="{17EE6578-81A7-4EF4-8B6B-3251ED8B6B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2361"/>
          <a:stretch/>
        </p:blipFill>
        <p:spPr>
          <a:xfrm>
            <a:off x="-19592" y="7935904"/>
            <a:ext cx="18307592" cy="10984555"/>
          </a:xfrm>
          <a:prstGeom prst="rect">
            <a:avLst/>
          </a:prstGeom>
        </p:spPr>
      </p:pic>
      <p:sp>
        <p:nvSpPr>
          <p:cNvPr id="2" name="Title 1"/>
          <p:cNvSpPr>
            <a:spLocks noGrp="1"/>
          </p:cNvSpPr>
          <p:nvPr>
            <p:ph type="title"/>
          </p:nvPr>
        </p:nvSpPr>
        <p:spPr>
          <a:xfrm>
            <a:off x="838200" y="565952"/>
            <a:ext cx="17145000" cy="1479558"/>
          </a:xfrm>
        </p:spPr>
        <p:txBody>
          <a:bodyPr>
            <a:noAutofit/>
          </a:bodyPr>
          <a:lstStyle/>
          <a:p>
            <a:r>
              <a:rPr lang="en-US" sz="6000" b="1" dirty="0"/>
              <a:t>USDA Science &amp; Research Strategy: 2023-2026</a:t>
            </a:r>
            <a:br>
              <a:rPr lang="en-US" sz="6000" b="1" dirty="0"/>
            </a:br>
            <a:r>
              <a:rPr lang="en-US" sz="6000" b="1" i="1" dirty="0"/>
              <a:t>Cultivating Scientific Innovation</a:t>
            </a:r>
          </a:p>
        </p:txBody>
      </p:sp>
      <p:sp>
        <p:nvSpPr>
          <p:cNvPr id="3" name="Content Placeholder 3"/>
          <p:cNvSpPr>
            <a:spLocks noGrp="1"/>
          </p:cNvSpPr>
          <p:nvPr>
            <p:ph idx="1"/>
          </p:nvPr>
        </p:nvSpPr>
        <p:spPr>
          <a:xfrm>
            <a:off x="854242" y="2171700"/>
            <a:ext cx="12640035" cy="5078405"/>
          </a:xfrm>
        </p:spPr>
        <p:txBody>
          <a:bodyPr>
            <a:noAutofit/>
          </a:bodyPr>
          <a:lstStyle/>
          <a:p>
            <a:pPr marR="0" lvl="0">
              <a:lnSpc>
                <a:spcPct val="200000"/>
              </a:lnSpc>
              <a:spcBef>
                <a:spcPts val="0"/>
              </a:spcBef>
              <a:spcAft>
                <a:spcPts val="0"/>
              </a:spcAft>
            </a:pPr>
            <a:r>
              <a:rPr lang="en-US" sz="3600" dirty="0">
                <a:effectLst/>
                <a:ea typeface="Calibri" panose="020F0502020204030204" pitchFamily="34" charset="0"/>
                <a:cs typeface="Arial" panose="020B0604020202020204" pitchFamily="34" charset="0"/>
              </a:rPr>
              <a:t>Accelerating Innovative Technologies &amp; Practices</a:t>
            </a:r>
          </a:p>
          <a:p>
            <a:pPr marR="0" lvl="0">
              <a:lnSpc>
                <a:spcPct val="200000"/>
              </a:lnSpc>
              <a:spcBef>
                <a:spcPts val="0"/>
              </a:spcBef>
              <a:spcAft>
                <a:spcPts val="0"/>
              </a:spcAft>
            </a:pPr>
            <a:r>
              <a:rPr lang="en-US" sz="3600" dirty="0">
                <a:effectLst/>
                <a:ea typeface="Calibri" panose="020F0502020204030204" pitchFamily="34" charset="0"/>
                <a:cs typeface="Arial" panose="020B0604020202020204" pitchFamily="34" charset="0"/>
              </a:rPr>
              <a:t>Driving Climate-Smart Solutions</a:t>
            </a:r>
          </a:p>
          <a:p>
            <a:pPr marR="0" lvl="0">
              <a:lnSpc>
                <a:spcPct val="200000"/>
              </a:lnSpc>
              <a:spcBef>
                <a:spcPts val="0"/>
              </a:spcBef>
              <a:spcAft>
                <a:spcPts val="0"/>
              </a:spcAft>
            </a:pPr>
            <a:r>
              <a:rPr lang="en-US" sz="3600" dirty="0">
                <a:effectLst/>
                <a:ea typeface="Calibri" panose="020F0502020204030204" pitchFamily="34" charset="0"/>
                <a:cs typeface="Arial" panose="020B0604020202020204" pitchFamily="34" charset="0"/>
              </a:rPr>
              <a:t>Bolstering Nutrition Security &amp; Health</a:t>
            </a:r>
          </a:p>
          <a:p>
            <a:pPr marR="0" lvl="0">
              <a:lnSpc>
                <a:spcPct val="200000"/>
              </a:lnSpc>
              <a:spcBef>
                <a:spcPts val="0"/>
              </a:spcBef>
              <a:spcAft>
                <a:spcPts val="0"/>
              </a:spcAft>
            </a:pPr>
            <a:r>
              <a:rPr lang="en-US" sz="3600" dirty="0">
                <a:effectLst/>
                <a:ea typeface="Calibri" panose="020F0502020204030204" pitchFamily="34" charset="0"/>
                <a:cs typeface="Arial" panose="020B0604020202020204" pitchFamily="34" charset="0"/>
              </a:rPr>
              <a:t>Cultivating Resilient Ecosystems</a:t>
            </a:r>
          </a:p>
          <a:p>
            <a:pPr marR="0" lvl="0">
              <a:lnSpc>
                <a:spcPct val="200000"/>
              </a:lnSpc>
              <a:spcBef>
                <a:spcPts val="0"/>
              </a:spcBef>
              <a:spcAft>
                <a:spcPts val="800"/>
              </a:spcAft>
            </a:pPr>
            <a:r>
              <a:rPr lang="en-US" sz="3600" dirty="0">
                <a:effectLst/>
                <a:ea typeface="Calibri" panose="020F0502020204030204" pitchFamily="34" charset="0"/>
                <a:cs typeface="Arial" panose="020B0604020202020204" pitchFamily="34" charset="0"/>
              </a:rPr>
              <a:t>Translating Research into Action</a:t>
            </a:r>
          </a:p>
          <a:p>
            <a:pPr marL="428616" indent="-428616"/>
            <a:endParaRPr lang="en-US" sz="2700" dirty="0">
              <a:latin typeface="+mj-lt"/>
            </a:endParaRPr>
          </a:p>
        </p:txBody>
      </p:sp>
      <p:sp>
        <p:nvSpPr>
          <p:cNvPr id="8" name="AutoShape 3">
            <a:extLst>
              <a:ext uri="{FF2B5EF4-FFF2-40B4-BE49-F238E27FC236}">
                <a16:creationId xmlns:a16="http://schemas.microsoft.com/office/drawing/2014/main" id="{926F6A2C-D66C-466C-8067-86671E42C657}"/>
              </a:ext>
            </a:extLst>
          </p:cNvPr>
          <p:cNvSpPr/>
          <p:nvPr/>
        </p:nvSpPr>
        <p:spPr>
          <a:xfrm>
            <a:off x="15087600" y="7935903"/>
            <a:ext cx="3216422" cy="4808766"/>
          </a:xfrm>
          <a:prstGeom prst="rect">
            <a:avLst/>
          </a:prstGeom>
          <a:solidFill>
            <a:srgbClr val="6FAFAF"/>
          </a:solidFill>
        </p:spPr>
      </p:sp>
      <p:sp>
        <p:nvSpPr>
          <p:cNvPr id="5" name="TextBox 6">
            <a:extLst>
              <a:ext uri="{FF2B5EF4-FFF2-40B4-BE49-F238E27FC236}">
                <a16:creationId xmlns:a16="http://schemas.microsoft.com/office/drawing/2014/main" id="{C78CD4AB-ECFB-4D0B-8279-B267F25671C1}"/>
              </a:ext>
            </a:extLst>
          </p:cNvPr>
          <p:cNvSpPr txBox="1"/>
          <p:nvPr/>
        </p:nvSpPr>
        <p:spPr>
          <a:xfrm>
            <a:off x="17221200" y="9715500"/>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Tree>
    <p:extLst>
      <p:ext uri="{BB962C8B-B14F-4D97-AF65-F5344CB8AC3E}">
        <p14:creationId xmlns:p14="http://schemas.microsoft.com/office/powerpoint/2010/main" val="57923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3AA75D3-1005-4815-A884-00D394AC041B}"/>
              </a:ext>
            </a:extLst>
          </p:cNvPr>
          <p:cNvSpPr txBox="1"/>
          <p:nvPr/>
        </p:nvSpPr>
        <p:spPr>
          <a:xfrm>
            <a:off x="6248400" y="652122"/>
            <a:ext cx="17362877" cy="991810"/>
          </a:xfrm>
          <a:prstGeom prst="rect">
            <a:avLst/>
          </a:prstGeom>
        </p:spPr>
        <p:txBody>
          <a:bodyPr wrap="square" lIns="0" tIns="0" rIns="0" bIns="0" rtlCol="0" anchor="t">
            <a:spAutoFit/>
          </a:bodyPr>
          <a:lstStyle/>
          <a:p>
            <a:pPr>
              <a:lnSpc>
                <a:spcPts val="8159"/>
              </a:lnSpc>
            </a:pPr>
            <a:r>
              <a:rPr lang="en-US" sz="6000" b="1" spc="136" dirty="0">
                <a:latin typeface="+mj-lt"/>
              </a:rPr>
              <a:t>AIM For Climate</a:t>
            </a:r>
          </a:p>
        </p:txBody>
      </p:sp>
      <p:sp>
        <p:nvSpPr>
          <p:cNvPr id="4" name="AutoShape 6">
            <a:extLst>
              <a:ext uri="{FF2B5EF4-FFF2-40B4-BE49-F238E27FC236}">
                <a16:creationId xmlns:a16="http://schemas.microsoft.com/office/drawing/2014/main" id="{A3C718BA-E464-4E29-9CF7-46CA2694BE85}"/>
              </a:ext>
            </a:extLst>
          </p:cNvPr>
          <p:cNvSpPr/>
          <p:nvPr/>
        </p:nvSpPr>
        <p:spPr>
          <a:xfrm>
            <a:off x="-30480" y="7971742"/>
            <a:ext cx="18318480" cy="2315258"/>
          </a:xfrm>
          <a:prstGeom prst="rect">
            <a:avLst/>
          </a:prstGeom>
          <a:solidFill>
            <a:srgbClr val="6FAFAF"/>
          </a:solidFill>
        </p:spPr>
        <p:txBody>
          <a:bodyPr/>
          <a:lstStyle/>
          <a:p>
            <a:endParaRPr lang="en-US" dirty="0"/>
          </a:p>
        </p:txBody>
      </p:sp>
      <p:sp>
        <p:nvSpPr>
          <p:cNvPr id="6" name="TextBox 6">
            <a:extLst>
              <a:ext uri="{FF2B5EF4-FFF2-40B4-BE49-F238E27FC236}">
                <a16:creationId xmlns:a16="http://schemas.microsoft.com/office/drawing/2014/main" id="{5F1924F8-E7C1-4D77-B774-5C4186DACC5A}"/>
              </a:ext>
            </a:extLst>
          </p:cNvPr>
          <p:cNvSpPr txBox="1"/>
          <p:nvPr/>
        </p:nvSpPr>
        <p:spPr>
          <a:xfrm>
            <a:off x="8588649" y="2857500"/>
            <a:ext cx="9370500" cy="615553"/>
          </a:xfrm>
          <a:prstGeom prst="rect">
            <a:avLst/>
          </a:prstGeom>
        </p:spPr>
        <p:txBody>
          <a:bodyPr wrap="square" lIns="0" tIns="0" rIns="0" bIns="0" rtlCol="0" anchor="t">
            <a:spAutoFit/>
          </a:bodyPr>
          <a:lstStyle/>
          <a:p>
            <a:endParaRPr lang="en-US" sz="2000" dirty="0">
              <a:solidFill>
                <a:srgbClr val="4B4B4B"/>
              </a:solidFill>
              <a:latin typeface="+mj-lt"/>
            </a:endParaRPr>
          </a:p>
          <a:p>
            <a:endParaRPr lang="en-US" sz="2000" dirty="0">
              <a:solidFill>
                <a:srgbClr val="4B4B4B"/>
              </a:solidFill>
              <a:latin typeface="+mj-lt"/>
            </a:endParaRPr>
          </a:p>
        </p:txBody>
      </p:sp>
      <p:sp>
        <p:nvSpPr>
          <p:cNvPr id="8" name="TextBox 6">
            <a:extLst>
              <a:ext uri="{FF2B5EF4-FFF2-40B4-BE49-F238E27FC236}">
                <a16:creationId xmlns:a16="http://schemas.microsoft.com/office/drawing/2014/main" id="{A0DA4B71-FD3A-415F-9312-8E3364501C5D}"/>
              </a:ext>
            </a:extLst>
          </p:cNvPr>
          <p:cNvSpPr txBox="1"/>
          <p:nvPr/>
        </p:nvSpPr>
        <p:spPr>
          <a:xfrm>
            <a:off x="17100943" y="9490929"/>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pic>
        <p:nvPicPr>
          <p:cNvPr id="10" name="Picture 9">
            <a:extLst>
              <a:ext uri="{FF2B5EF4-FFF2-40B4-BE49-F238E27FC236}">
                <a16:creationId xmlns:a16="http://schemas.microsoft.com/office/drawing/2014/main" id="{C813A03C-FC08-4D98-B338-2E2C62C403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48545"/>
            <a:ext cx="8259799" cy="5323197"/>
          </a:xfrm>
          <a:prstGeom prst="rect">
            <a:avLst/>
          </a:prstGeom>
        </p:spPr>
      </p:pic>
      <p:sp>
        <p:nvSpPr>
          <p:cNvPr id="5" name="TextBox 4">
            <a:extLst>
              <a:ext uri="{FF2B5EF4-FFF2-40B4-BE49-F238E27FC236}">
                <a16:creationId xmlns:a16="http://schemas.microsoft.com/office/drawing/2014/main" id="{745A7A11-EBAC-6CAC-6354-214EDFCA3A2C}"/>
              </a:ext>
            </a:extLst>
          </p:cNvPr>
          <p:cNvSpPr txBox="1"/>
          <p:nvPr/>
        </p:nvSpPr>
        <p:spPr>
          <a:xfrm>
            <a:off x="8821058" y="3576236"/>
            <a:ext cx="9160042" cy="2862322"/>
          </a:xfrm>
          <a:prstGeom prst="rect">
            <a:avLst/>
          </a:prstGeom>
          <a:noFill/>
        </p:spPr>
        <p:txBody>
          <a:bodyPr wrap="square">
            <a:spAutoFit/>
          </a:bodyPr>
          <a:lstStyle/>
          <a:p>
            <a:r>
              <a:rPr lang="en-US" sz="3600" dirty="0">
                <a:cs typeface="Times New Roman" panose="02020603050405020304" pitchFamily="18" charset="0"/>
              </a:rPr>
              <a:t>AIM for Climate seeks to address climate change and global hunger by uniting participants to significantly increase investment in, and support for, climate-smart agriculture and food systems innovation over five years (2021-2025).</a:t>
            </a:r>
          </a:p>
        </p:txBody>
      </p:sp>
    </p:spTree>
    <p:extLst>
      <p:ext uri="{BB962C8B-B14F-4D97-AF65-F5344CB8AC3E}">
        <p14:creationId xmlns:p14="http://schemas.microsoft.com/office/powerpoint/2010/main" val="42036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able, sitting, food, blue&#10;&#10;Description automatically generated">
            <a:extLst>
              <a:ext uri="{FF2B5EF4-FFF2-40B4-BE49-F238E27FC236}">
                <a16:creationId xmlns:a16="http://schemas.microsoft.com/office/drawing/2014/main" id="{1072C910-4102-4F65-AEFD-68CFC140DF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87475" y="5642811"/>
            <a:ext cx="4371962" cy="2938432"/>
          </a:xfrm>
          <a:prstGeom prst="rect">
            <a:avLst/>
          </a:prstGeom>
        </p:spPr>
      </p:pic>
      <p:sp>
        <p:nvSpPr>
          <p:cNvPr id="2" name="TextBox 1">
            <a:extLst>
              <a:ext uri="{FF2B5EF4-FFF2-40B4-BE49-F238E27FC236}">
                <a16:creationId xmlns:a16="http://schemas.microsoft.com/office/drawing/2014/main" id="{E4DCB7D6-95A5-4693-ABFC-ED0EBF7E4895}"/>
              </a:ext>
            </a:extLst>
          </p:cNvPr>
          <p:cNvSpPr txBox="1"/>
          <p:nvPr/>
        </p:nvSpPr>
        <p:spPr>
          <a:xfrm>
            <a:off x="3733801" y="419100"/>
            <a:ext cx="9753600" cy="1938271"/>
          </a:xfrm>
          <a:prstGeom prst="rect">
            <a:avLst/>
          </a:prstGeom>
        </p:spPr>
        <p:txBody>
          <a:bodyPr vert="horz" lIns="91440" tIns="45720" rIns="91440" bIns="45720" rtlCol="0" anchor="ctr">
            <a:noAutofit/>
          </a:bodyPr>
          <a:lstStyle/>
          <a:p>
            <a:pPr lvl="0">
              <a:lnSpc>
                <a:spcPct val="90000"/>
              </a:lnSpc>
              <a:spcBef>
                <a:spcPct val="0"/>
              </a:spcBef>
              <a:spcAft>
                <a:spcPts val="900"/>
              </a:spcAft>
              <a:defRPr/>
            </a:pPr>
            <a:endParaRPr lang="fr-FR" sz="6000" b="1" cap="all" dirty="0">
              <a:latin typeface="+mj-lt"/>
            </a:endParaRPr>
          </a:p>
        </p:txBody>
      </p:sp>
      <p:sp>
        <p:nvSpPr>
          <p:cNvPr id="3" name="Content Placeholder 4">
            <a:extLst>
              <a:ext uri="{FF2B5EF4-FFF2-40B4-BE49-F238E27FC236}">
                <a16:creationId xmlns:a16="http://schemas.microsoft.com/office/drawing/2014/main" id="{BCAAD802-9D39-4282-8EBE-66E55BF7E99F}"/>
              </a:ext>
            </a:extLst>
          </p:cNvPr>
          <p:cNvSpPr txBox="1">
            <a:spLocks/>
          </p:cNvSpPr>
          <p:nvPr/>
        </p:nvSpPr>
        <p:spPr>
          <a:xfrm>
            <a:off x="3548540" y="2761944"/>
            <a:ext cx="10250054" cy="511583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ts val="0"/>
              </a:spcBef>
              <a:spcAft>
                <a:spcPts val="600"/>
              </a:spcAft>
              <a:buClrTx/>
              <a:buSzTx/>
              <a:buNone/>
              <a:tabLst/>
              <a:defRPr/>
            </a:pPr>
            <a:endParaRPr lang="en-US" sz="2400" dirty="0">
              <a:latin typeface="Calibri"/>
            </a:endParaRPr>
          </a:p>
          <a:p>
            <a:pPr marL="114300" marR="0" lvl="0" indent="0" algn="l" defTabSz="914400" rtl="0" eaLnBrk="1" fontAlgn="auto" latinLnBrk="0" hangingPunct="1">
              <a:lnSpc>
                <a:spcPct val="100000"/>
              </a:lnSpc>
              <a:spcBef>
                <a:spcPts val="0"/>
              </a:spcBef>
              <a:spcAft>
                <a:spcPts val="600"/>
              </a:spcAft>
              <a:buClrTx/>
              <a:buSzTx/>
              <a:buNone/>
              <a:tabLst/>
              <a:defRPr/>
            </a:pPr>
            <a:r>
              <a:rPr kumimoji="0" lang="en-US" sz="3900" b="0" i="0" u="none" strike="noStrike" kern="1200" cap="none" spc="0" normalizeH="0" baseline="0" noProof="0" dirty="0">
                <a:ln>
                  <a:noFill/>
                </a:ln>
                <a:effectLst/>
                <a:uLnTx/>
                <a:uFillTx/>
                <a:latin typeface="Calibri"/>
                <a:ea typeface="+mn-ea"/>
                <a:cs typeface="+mn-cs"/>
              </a:rPr>
              <a:t>OCS engages stakeholders and coordinates and directs activities toward outcomes leading to public and environmental benefit through federal and USDA efforts including:</a:t>
            </a:r>
          </a:p>
          <a:p>
            <a:pPr marL="114300" lvl="0" indent="0">
              <a:spcBef>
                <a:spcPts val="0"/>
              </a:spcBef>
              <a:spcAft>
                <a:spcPts val="600"/>
              </a:spcAft>
              <a:buNone/>
              <a:defRPr/>
            </a:pPr>
            <a:endParaRPr lang="en-US" sz="3900" dirty="0"/>
          </a:p>
          <a:p>
            <a:pPr marL="457200">
              <a:spcBef>
                <a:spcPts val="0"/>
              </a:spcBef>
              <a:spcAft>
                <a:spcPts val="600"/>
              </a:spcAft>
              <a:defRPr/>
            </a:pPr>
            <a:r>
              <a:rPr lang="en-US" sz="3900" dirty="0"/>
              <a:t>Biomass Research and Development Board</a:t>
            </a:r>
          </a:p>
          <a:p>
            <a:pPr marL="457200">
              <a:spcBef>
                <a:spcPts val="0"/>
              </a:spcBef>
              <a:spcAft>
                <a:spcPts val="600"/>
              </a:spcAft>
              <a:defRPr/>
            </a:pPr>
            <a:r>
              <a:rPr lang="en-US" sz="3900" dirty="0"/>
              <a:t>Climate Hubs and related activities</a:t>
            </a:r>
          </a:p>
          <a:p>
            <a:pPr marL="457200">
              <a:spcBef>
                <a:spcPts val="0"/>
              </a:spcBef>
              <a:spcAft>
                <a:spcPts val="600"/>
              </a:spcAft>
              <a:defRPr/>
            </a:pPr>
            <a:r>
              <a:rPr lang="en-US" sz="3900" dirty="0"/>
              <a:t>Innovations at the nexus of food, energy, and water systems</a:t>
            </a:r>
          </a:p>
          <a:p>
            <a:pPr marL="114300" marR="0" lvl="0" indent="0" algn="l" defTabSz="914400" rtl="0" eaLnBrk="1" fontAlgn="auto" latinLnBrk="0" hangingPunct="1">
              <a:lnSpc>
                <a:spcPct val="100000"/>
              </a:lnSpc>
              <a:spcBef>
                <a:spcPts val="0"/>
              </a:spcBef>
              <a:spcAft>
                <a:spcPts val="600"/>
              </a:spcAft>
              <a:buClrTx/>
              <a:buSzTx/>
              <a:buNone/>
              <a:tabLst/>
              <a:defRPr/>
            </a:pPr>
            <a:endParaRPr kumimoji="0" lang="en-US" sz="3900" b="0" i="0" u="none" strike="noStrike" kern="1200" cap="none" spc="0" normalizeH="0" baseline="0" noProof="0" dirty="0">
              <a:ln>
                <a:noFill/>
              </a:ln>
              <a:effectLst/>
              <a:uLnTx/>
              <a:uFillTx/>
              <a:latin typeface="Calibri"/>
              <a:ea typeface="+mn-ea"/>
              <a:cs typeface="+mn-cs"/>
            </a:endParaRPr>
          </a:p>
          <a:p>
            <a:pPr marL="914400" marR="0" lvl="2" indent="0" defTabSz="914400" rtl="0" eaLnBrk="1" fontAlgn="auto" latinLnBrk="0" hangingPunct="1">
              <a:lnSpc>
                <a:spcPct val="100000"/>
              </a:lnSpc>
              <a:spcBef>
                <a:spcPts val="0"/>
              </a:spcBef>
              <a:spcAft>
                <a:spcPts val="600"/>
              </a:spcAft>
              <a:buClrTx/>
              <a:buSzTx/>
              <a:buNone/>
              <a:tabLst/>
              <a:defRPr/>
            </a:pPr>
            <a:endParaRPr kumimoji="0" lang="en-US" b="0" i="0" u="none" strike="noStrike" kern="1200" cap="none" spc="0" normalizeH="0" baseline="0" noProof="0" dirty="0">
              <a:ln>
                <a:noFill/>
              </a:ln>
              <a:effectLst/>
              <a:uLnTx/>
              <a:uFillTx/>
              <a:latin typeface="Calibri"/>
              <a:ea typeface="+mn-ea"/>
              <a:cs typeface="+mn-cs"/>
            </a:endParaRPr>
          </a:p>
        </p:txBody>
      </p:sp>
      <p:pic>
        <p:nvPicPr>
          <p:cNvPr id="6" name="Picture 2" descr="Forest-powered biofuel flight heads to Washington, D.C. | WSU ...">
            <a:extLst>
              <a:ext uri="{FF2B5EF4-FFF2-40B4-BE49-F238E27FC236}">
                <a16:creationId xmlns:a16="http://schemas.microsoft.com/office/drawing/2014/main" id="{9FBA745E-ABED-4013-8F1E-F5873821F4D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3961"/>
          <a:stretch/>
        </p:blipFill>
        <p:spPr bwMode="auto">
          <a:xfrm>
            <a:off x="-43728" y="-15762"/>
            <a:ext cx="3398625" cy="65246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a:extLst>
              <a:ext uri="{FF2B5EF4-FFF2-40B4-BE49-F238E27FC236}">
                <a16:creationId xmlns:a16="http://schemas.microsoft.com/office/drawing/2014/main" id="{86200EE3-79EF-4D14-B897-24E2B720B4A5}"/>
              </a:ext>
            </a:extLst>
          </p:cNvPr>
          <p:cNvSpPr/>
          <p:nvPr/>
        </p:nvSpPr>
        <p:spPr>
          <a:xfrm>
            <a:off x="-30445" y="8526925"/>
            <a:ext cx="18378405" cy="1844562"/>
          </a:xfrm>
          <a:prstGeom prst="rect">
            <a:avLst/>
          </a:prstGeom>
          <a:solidFill>
            <a:srgbClr val="6FAFAF"/>
          </a:solidFill>
        </p:spPr>
      </p:sp>
      <p:sp>
        <p:nvSpPr>
          <p:cNvPr id="9" name="TextBox 6">
            <a:extLst>
              <a:ext uri="{FF2B5EF4-FFF2-40B4-BE49-F238E27FC236}">
                <a16:creationId xmlns:a16="http://schemas.microsoft.com/office/drawing/2014/main" id="{269A67B2-9BE6-4003-AEAC-8F9BA322801F}"/>
              </a:ext>
            </a:extLst>
          </p:cNvPr>
          <p:cNvSpPr txBox="1"/>
          <p:nvPr/>
        </p:nvSpPr>
        <p:spPr>
          <a:xfrm>
            <a:off x="304800" y="9490929"/>
            <a:ext cx="880157" cy="457048"/>
          </a:xfrm>
          <a:prstGeom prst="rect">
            <a:avLst/>
          </a:prstGeom>
        </p:spPr>
        <p:txBody>
          <a:bodyPr wrap="square" lIns="0" tIns="0" rIns="0" bIns="0" rtlCol="0" anchor="t">
            <a:spAutoFit/>
          </a:bodyPr>
          <a:lstStyle/>
          <a:p>
            <a:pPr marL="0" marR="0" lvl="0" indent="0" algn="r" defTabSz="914400" rtl="0" eaLnBrk="1" fontAlgn="auto" latinLnBrk="0" hangingPunct="1">
              <a:lnSpc>
                <a:spcPts val="1199"/>
              </a:lnSpc>
              <a:spcBef>
                <a:spcPts val="0"/>
              </a:spcBef>
              <a:spcAft>
                <a:spcPts val="0"/>
              </a:spcAft>
              <a:buClrTx/>
              <a:buSzTx/>
              <a:buFontTx/>
              <a:buNone/>
              <a:tabLst/>
              <a:defRPr/>
            </a:pPr>
            <a:r>
              <a:rPr kumimoji="0" lang="en-US" sz="999" b="0" i="0" u="none" strike="noStrike" kern="1200" cap="none" spc="169" normalizeH="0" baseline="0" noProof="0" dirty="0">
                <a:ln>
                  <a:noFill/>
                </a:ln>
                <a:solidFill>
                  <a:prstClr val="white"/>
                </a:solidFill>
                <a:effectLst/>
                <a:uLnTx/>
                <a:uFillTx/>
                <a:latin typeface="+mj-lt"/>
                <a:ea typeface="+mn-ea"/>
                <a:cs typeface="+mn-cs"/>
              </a:rPr>
              <a:t>OFFICE OF </a:t>
            </a:r>
          </a:p>
          <a:p>
            <a:pPr marL="0" marR="0" lvl="0" indent="0" algn="r" defTabSz="914400" rtl="0" eaLnBrk="1" fontAlgn="auto" latinLnBrk="0" hangingPunct="1">
              <a:lnSpc>
                <a:spcPts val="1199"/>
              </a:lnSpc>
              <a:spcBef>
                <a:spcPts val="0"/>
              </a:spcBef>
              <a:spcAft>
                <a:spcPts val="0"/>
              </a:spcAft>
              <a:buClrTx/>
              <a:buSzTx/>
              <a:buFontTx/>
              <a:buNone/>
              <a:tabLst/>
              <a:defRPr/>
            </a:pPr>
            <a:r>
              <a:rPr kumimoji="0" lang="en-US" sz="999" b="0" i="0" u="none" strike="noStrike" kern="1200" cap="none" spc="169" normalizeH="0" baseline="0" noProof="0" dirty="0">
                <a:ln>
                  <a:noFill/>
                </a:ln>
                <a:solidFill>
                  <a:prstClr val="white"/>
                </a:solidFill>
                <a:effectLst/>
                <a:uLnTx/>
                <a:uFillTx/>
                <a:latin typeface="+mj-lt"/>
                <a:ea typeface="+mn-ea"/>
                <a:cs typeface="+mn-cs"/>
              </a:rPr>
              <a:t>THE CHIEF</a:t>
            </a:r>
          </a:p>
          <a:p>
            <a:pPr marL="0" marR="0" lvl="0" indent="0" algn="r" defTabSz="914400" rtl="0" eaLnBrk="1" fontAlgn="auto" latinLnBrk="0" hangingPunct="1">
              <a:lnSpc>
                <a:spcPts val="1199"/>
              </a:lnSpc>
              <a:spcBef>
                <a:spcPts val="0"/>
              </a:spcBef>
              <a:spcAft>
                <a:spcPts val="0"/>
              </a:spcAft>
              <a:buClrTx/>
              <a:buSzTx/>
              <a:buFontTx/>
              <a:buNone/>
              <a:tabLst/>
              <a:defRPr/>
            </a:pPr>
            <a:r>
              <a:rPr kumimoji="0" lang="en-US" sz="999" b="0" i="0" u="none" strike="noStrike" kern="1200" cap="none" spc="169" normalizeH="0" baseline="0" noProof="0" dirty="0">
                <a:ln>
                  <a:noFill/>
                </a:ln>
                <a:solidFill>
                  <a:prstClr val="white"/>
                </a:solidFill>
                <a:effectLst/>
                <a:uLnTx/>
                <a:uFillTx/>
                <a:latin typeface="+mj-lt"/>
                <a:ea typeface="+mn-ea"/>
                <a:cs typeface="+mn-cs"/>
              </a:rPr>
              <a:t> SCIENTIST </a:t>
            </a:r>
          </a:p>
        </p:txBody>
      </p:sp>
      <p:pic>
        <p:nvPicPr>
          <p:cNvPr id="11" name="Picture 10" descr="A picture containing table, sitting, bicycle, wooden&#10;&#10;Description automatically generated">
            <a:extLst>
              <a:ext uri="{FF2B5EF4-FFF2-40B4-BE49-F238E27FC236}">
                <a16:creationId xmlns:a16="http://schemas.microsoft.com/office/drawing/2014/main" id="{CACE521A-1984-44B2-81C2-1A82AEF3CF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19700"/>
            <a:ext cx="3364422" cy="3307225"/>
          </a:xfrm>
          <a:prstGeom prst="rect">
            <a:avLst/>
          </a:prstGeom>
        </p:spPr>
      </p:pic>
      <p:pic>
        <p:nvPicPr>
          <p:cNvPr id="10" name="Picture 9" descr="A picture containing grass, object, hay, outdoor&#10;&#10;Description automatically generated">
            <a:extLst>
              <a:ext uri="{FF2B5EF4-FFF2-40B4-BE49-F238E27FC236}">
                <a16:creationId xmlns:a16="http://schemas.microsoft.com/office/drawing/2014/main" id="{DCA95940-FAD8-439E-81B9-9A381604C6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92239" y="2933700"/>
            <a:ext cx="4371961" cy="2723368"/>
          </a:xfrm>
          <a:prstGeom prst="rect">
            <a:avLst/>
          </a:prstGeom>
        </p:spPr>
      </p:pic>
      <p:pic>
        <p:nvPicPr>
          <p:cNvPr id="14" name="Picture 13" descr="A picture containing person, outdoor, water, person&#10;&#10;Description automatically generated">
            <a:extLst>
              <a:ext uri="{FF2B5EF4-FFF2-40B4-BE49-F238E27FC236}">
                <a16:creationId xmlns:a16="http://schemas.microsoft.com/office/drawing/2014/main" id="{B2C0DDD9-0DC0-466E-9F6C-A3D6BEFA653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992238" y="0"/>
            <a:ext cx="4371962" cy="3006521"/>
          </a:xfrm>
          <a:prstGeom prst="rect">
            <a:avLst/>
          </a:prstGeom>
        </p:spPr>
      </p:pic>
      <p:sp>
        <p:nvSpPr>
          <p:cNvPr id="5" name="TextBox 4">
            <a:extLst>
              <a:ext uri="{FF2B5EF4-FFF2-40B4-BE49-F238E27FC236}">
                <a16:creationId xmlns:a16="http://schemas.microsoft.com/office/drawing/2014/main" id="{71905907-F0FB-F690-B974-B2B730D4C2AB}"/>
              </a:ext>
            </a:extLst>
          </p:cNvPr>
          <p:cNvSpPr txBox="1"/>
          <p:nvPr/>
        </p:nvSpPr>
        <p:spPr>
          <a:xfrm>
            <a:off x="3228964" y="74030"/>
            <a:ext cx="10569630" cy="2019527"/>
          </a:xfrm>
          <a:prstGeom prst="rect">
            <a:avLst/>
          </a:prstGeom>
          <a:noFill/>
        </p:spPr>
        <p:txBody>
          <a:bodyPr wrap="square">
            <a:spAutoFit/>
          </a:bodyPr>
          <a:lstStyle/>
          <a:p>
            <a:pPr marL="457200" marR="0" lvl="1" indent="0">
              <a:lnSpc>
                <a:spcPct val="107000"/>
              </a:lnSpc>
              <a:spcBef>
                <a:spcPts val="0"/>
              </a:spcBef>
              <a:spcAft>
                <a:spcPts val="800"/>
              </a:spcAft>
              <a:buFont typeface="Courier New" panose="02070309020205020404" pitchFamily="49" charset="0"/>
              <a:buNone/>
            </a:pPr>
            <a:r>
              <a:rPr lang="en-US" sz="6000" b="1" dirty="0">
                <a:effectLst/>
                <a:latin typeface="Times New Roman" panose="02020603050405020304" pitchFamily="18" charset="0"/>
                <a:ea typeface="Calibri" panose="020F0502020204030204" pitchFamily="34" charset="0"/>
                <a:cs typeface="Times New Roman" panose="02020603050405020304" pitchFamily="18" charset="0"/>
              </a:rPr>
              <a:t>Renewable Energy, Natural Resources &amp; Environment</a:t>
            </a:r>
            <a:endParaRPr lang="en-US" sz="6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198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92BE058-5697-4B05-B1C2-A272923E93C3}"/>
              </a:ext>
            </a:extLst>
          </p:cNvPr>
          <p:cNvSpPr txBox="1"/>
          <p:nvPr/>
        </p:nvSpPr>
        <p:spPr>
          <a:xfrm>
            <a:off x="8839200" y="456276"/>
            <a:ext cx="4913185" cy="991810"/>
          </a:xfrm>
          <a:prstGeom prst="rect">
            <a:avLst/>
          </a:prstGeom>
        </p:spPr>
        <p:txBody>
          <a:bodyPr wrap="square" lIns="0" tIns="0" rIns="0" bIns="0" rtlCol="0" anchor="t">
            <a:spAutoFit/>
          </a:bodyPr>
          <a:lstStyle/>
          <a:p>
            <a:pPr>
              <a:lnSpc>
                <a:spcPts val="8159"/>
              </a:lnSpc>
            </a:pPr>
            <a:r>
              <a:rPr lang="en-US" sz="6000" b="1" spc="136" dirty="0">
                <a:latin typeface="+mj-lt"/>
              </a:rPr>
              <a:t>Pollinators</a:t>
            </a:r>
          </a:p>
        </p:txBody>
      </p:sp>
      <p:sp>
        <p:nvSpPr>
          <p:cNvPr id="3" name="AutoShape 6">
            <a:extLst>
              <a:ext uri="{FF2B5EF4-FFF2-40B4-BE49-F238E27FC236}">
                <a16:creationId xmlns:a16="http://schemas.microsoft.com/office/drawing/2014/main" id="{3CFE8EDF-C291-40E8-9B2E-C01C2C8E03EA}"/>
              </a:ext>
            </a:extLst>
          </p:cNvPr>
          <p:cNvSpPr/>
          <p:nvPr/>
        </p:nvSpPr>
        <p:spPr>
          <a:xfrm>
            <a:off x="15525154" y="-923"/>
            <a:ext cx="2762846" cy="10287924"/>
          </a:xfrm>
          <a:prstGeom prst="rect">
            <a:avLst/>
          </a:prstGeom>
          <a:solidFill>
            <a:srgbClr val="6FAFAF"/>
          </a:solidFill>
        </p:spPr>
      </p:sp>
      <p:pic>
        <p:nvPicPr>
          <p:cNvPr id="6" name="Picture 5">
            <a:extLst>
              <a:ext uri="{FF2B5EF4-FFF2-40B4-BE49-F238E27FC236}">
                <a16:creationId xmlns:a16="http://schemas.microsoft.com/office/drawing/2014/main" id="{358739B9-62B3-4485-AF7D-73D004D031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23"/>
            <a:ext cx="6492022" cy="10287923"/>
          </a:xfrm>
          <a:prstGeom prst="rect">
            <a:avLst/>
          </a:prstGeom>
        </p:spPr>
      </p:pic>
      <p:sp>
        <p:nvSpPr>
          <p:cNvPr id="7" name="TextBox 6">
            <a:extLst>
              <a:ext uri="{FF2B5EF4-FFF2-40B4-BE49-F238E27FC236}">
                <a16:creationId xmlns:a16="http://schemas.microsoft.com/office/drawing/2014/main" id="{C6408A0C-24E6-4FDA-807B-2B61FBAAC538}"/>
              </a:ext>
            </a:extLst>
          </p:cNvPr>
          <p:cNvSpPr txBox="1"/>
          <p:nvPr/>
        </p:nvSpPr>
        <p:spPr>
          <a:xfrm>
            <a:off x="6893788" y="2019300"/>
            <a:ext cx="8229599" cy="8125301"/>
          </a:xfrm>
          <a:prstGeom prst="rect">
            <a:avLst/>
          </a:prstGeom>
        </p:spPr>
        <p:txBody>
          <a:bodyPr wrap="square" lIns="0" tIns="0" rIns="0" bIns="0" rtlCol="0" anchor="t">
            <a:spAutoFit/>
          </a:bodyPr>
          <a:lstStyle/>
          <a:p>
            <a:endParaRPr lang="en-US" sz="3200" dirty="0">
              <a:solidFill>
                <a:schemeClr val="tx1">
                  <a:lumMod val="65000"/>
                  <a:lumOff val="35000"/>
                </a:schemeClr>
              </a:solidFill>
              <a:latin typeface="Calibri" panose="020F0502020204030204" pitchFamily="34" charset="0"/>
            </a:endParaRPr>
          </a:p>
          <a:p>
            <a:r>
              <a:rPr lang="en-US" sz="3200" dirty="0">
                <a:latin typeface="Calibri" panose="020F0502020204030204" pitchFamily="34" charset="0"/>
              </a:rPr>
              <a:t>As authorized in the 2018 Farm Bill, OCS’ honey bee and Pollinator Research Coordinator helps to address and coordinate pollinator health research efforts across the Department.  </a:t>
            </a:r>
          </a:p>
          <a:p>
            <a:endParaRPr lang="en-US" sz="3200" dirty="0">
              <a:latin typeface="Calibri" panose="020F0502020204030204" pitchFamily="34" charset="0"/>
            </a:endParaRPr>
          </a:p>
          <a:p>
            <a:r>
              <a:rPr lang="en-US" sz="3200" dirty="0">
                <a:latin typeface="Calibri" panose="020F0502020204030204" pitchFamily="34" charset="0"/>
              </a:rPr>
              <a:t>Major research areas include: </a:t>
            </a:r>
          </a:p>
          <a:p>
            <a:endParaRPr lang="en-US" sz="3200" dirty="0">
              <a:latin typeface="Calibri" panose="020F0502020204030204" pitchFamily="34" charset="0"/>
            </a:endParaRPr>
          </a:p>
          <a:p>
            <a:pPr marL="342900" indent="-342900">
              <a:lnSpc>
                <a:spcPct val="150000"/>
              </a:lnSpc>
              <a:buBlip>
                <a:blip r:embed="rId4"/>
              </a:buBlip>
            </a:pPr>
            <a:r>
              <a:rPr lang="en-US" sz="3200" dirty="0">
                <a:latin typeface="Calibri" panose="020F0502020204030204" pitchFamily="34" charset="0"/>
              </a:rPr>
              <a:t>Pollinator status and trends</a:t>
            </a:r>
          </a:p>
          <a:p>
            <a:pPr marL="342900" indent="-342900">
              <a:lnSpc>
                <a:spcPct val="150000"/>
              </a:lnSpc>
              <a:buBlip>
                <a:blip r:embed="rId4"/>
              </a:buBlip>
            </a:pPr>
            <a:r>
              <a:rPr lang="en-US" sz="3200" dirty="0">
                <a:latin typeface="Calibri" panose="020F0502020204030204" pitchFamily="34" charset="0"/>
              </a:rPr>
              <a:t>Habitat, forage, and nutrition</a:t>
            </a:r>
          </a:p>
          <a:p>
            <a:pPr marL="342900" indent="-342900">
              <a:lnSpc>
                <a:spcPct val="150000"/>
              </a:lnSpc>
              <a:buBlip>
                <a:blip r:embed="rId4"/>
              </a:buBlip>
            </a:pPr>
            <a:r>
              <a:rPr lang="en-US" sz="3200" dirty="0">
                <a:latin typeface="Calibri" panose="020F0502020204030204" pitchFamily="34" charset="0"/>
              </a:rPr>
              <a:t>Pests and pathogens</a:t>
            </a:r>
          </a:p>
          <a:p>
            <a:pPr marL="342900" indent="-342900">
              <a:lnSpc>
                <a:spcPct val="150000"/>
              </a:lnSpc>
              <a:buBlip>
                <a:blip r:embed="rId4"/>
              </a:buBlip>
            </a:pPr>
            <a:r>
              <a:rPr lang="en-US" sz="3200" dirty="0">
                <a:latin typeface="Calibri" panose="020F0502020204030204" pitchFamily="34" charset="0"/>
              </a:rPr>
              <a:t>Environmental stressors</a:t>
            </a:r>
          </a:p>
          <a:p>
            <a:pPr marL="342900" indent="-342900">
              <a:lnSpc>
                <a:spcPct val="150000"/>
              </a:lnSpc>
              <a:buBlip>
                <a:blip r:embed="rId4"/>
              </a:buBlip>
            </a:pPr>
            <a:r>
              <a:rPr lang="en-US" sz="3200" dirty="0">
                <a:latin typeface="Calibri" panose="020F0502020204030204" pitchFamily="34" charset="0"/>
              </a:rPr>
              <a:t>Genetics and biology</a:t>
            </a:r>
          </a:p>
          <a:p>
            <a:endParaRPr lang="en-US" sz="3200" dirty="0">
              <a:solidFill>
                <a:schemeClr val="tx1">
                  <a:lumMod val="65000"/>
                  <a:lumOff val="35000"/>
                </a:schemeClr>
              </a:solidFill>
              <a:latin typeface="Calibri" panose="020F0502020204030204" pitchFamily="34" charset="0"/>
            </a:endParaRPr>
          </a:p>
        </p:txBody>
      </p:sp>
      <p:pic>
        <p:nvPicPr>
          <p:cNvPr id="11" name="Picture 10">
            <a:extLst>
              <a:ext uri="{FF2B5EF4-FFF2-40B4-BE49-F238E27FC236}">
                <a16:creationId xmlns:a16="http://schemas.microsoft.com/office/drawing/2014/main" id="{0626D42D-AFBC-4F62-8CED-140F0F5D0E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3991928" y="5990931"/>
            <a:ext cx="5829297" cy="2762846"/>
          </a:xfrm>
          <a:prstGeom prst="rect">
            <a:avLst/>
          </a:prstGeom>
        </p:spPr>
      </p:pic>
      <p:sp>
        <p:nvSpPr>
          <p:cNvPr id="10" name="TextBox 6">
            <a:extLst>
              <a:ext uri="{FF2B5EF4-FFF2-40B4-BE49-F238E27FC236}">
                <a16:creationId xmlns:a16="http://schemas.microsoft.com/office/drawing/2014/main" id="{BD5B5610-E77D-49B4-9A34-1F625EEFCD2B}"/>
              </a:ext>
            </a:extLst>
          </p:cNvPr>
          <p:cNvSpPr txBox="1"/>
          <p:nvPr/>
        </p:nvSpPr>
        <p:spPr>
          <a:xfrm>
            <a:off x="228600" y="9486900"/>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Tree>
    <p:extLst>
      <p:ext uri="{BB962C8B-B14F-4D97-AF65-F5344CB8AC3E}">
        <p14:creationId xmlns:p14="http://schemas.microsoft.com/office/powerpoint/2010/main" val="239731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a:extLst>
              <a:ext uri="{FF2B5EF4-FFF2-40B4-BE49-F238E27FC236}">
                <a16:creationId xmlns:a16="http://schemas.microsoft.com/office/drawing/2014/main" id="{4DBACDA0-D526-4A50-8A3B-AB95BCCCFFEE}"/>
              </a:ext>
            </a:extLst>
          </p:cNvPr>
          <p:cNvSpPr/>
          <p:nvPr/>
        </p:nvSpPr>
        <p:spPr>
          <a:xfrm>
            <a:off x="0" y="8284961"/>
            <a:ext cx="18288000" cy="2040139"/>
          </a:xfrm>
          <a:prstGeom prst="rect">
            <a:avLst/>
          </a:prstGeom>
          <a:solidFill>
            <a:srgbClr val="6FAFAF"/>
          </a:solidFill>
        </p:spPr>
      </p:sp>
      <p:pic>
        <p:nvPicPr>
          <p:cNvPr id="4" name="Picture 3">
            <a:extLst>
              <a:ext uri="{FF2B5EF4-FFF2-40B4-BE49-F238E27FC236}">
                <a16:creationId xmlns:a16="http://schemas.microsoft.com/office/drawing/2014/main" id="{6E3ECD85-51E0-438C-9FDE-F2B608E9AF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62475" cy="8284961"/>
          </a:xfrm>
          <a:prstGeom prst="rect">
            <a:avLst/>
          </a:prstGeom>
        </p:spPr>
      </p:pic>
      <p:sp>
        <p:nvSpPr>
          <p:cNvPr id="2" name="TextBox 2">
            <a:extLst>
              <a:ext uri="{FF2B5EF4-FFF2-40B4-BE49-F238E27FC236}">
                <a16:creationId xmlns:a16="http://schemas.microsoft.com/office/drawing/2014/main" id="{E813646D-3A15-4E79-B888-D1D36DBB19D2}"/>
              </a:ext>
            </a:extLst>
          </p:cNvPr>
          <p:cNvSpPr txBox="1"/>
          <p:nvPr/>
        </p:nvSpPr>
        <p:spPr>
          <a:xfrm>
            <a:off x="5410200" y="419212"/>
            <a:ext cx="11506200" cy="991810"/>
          </a:xfrm>
          <a:prstGeom prst="rect">
            <a:avLst/>
          </a:prstGeom>
        </p:spPr>
        <p:txBody>
          <a:bodyPr wrap="square" lIns="0" tIns="0" rIns="0" bIns="0" rtlCol="0" anchor="t">
            <a:spAutoFit/>
          </a:bodyPr>
          <a:lstStyle/>
          <a:p>
            <a:pPr algn="ctr">
              <a:lnSpc>
                <a:spcPts val="8159"/>
              </a:lnSpc>
            </a:pPr>
            <a:r>
              <a:rPr lang="en-US" sz="6000" b="1" spc="136" dirty="0" err="1">
                <a:latin typeface="+mj-lt"/>
              </a:rPr>
              <a:t>AgARDA</a:t>
            </a:r>
            <a:r>
              <a:rPr lang="en-US" sz="6000" b="1" spc="136" dirty="0">
                <a:latin typeface="+mj-lt"/>
              </a:rPr>
              <a:t> </a:t>
            </a:r>
          </a:p>
        </p:txBody>
      </p:sp>
      <p:sp>
        <p:nvSpPr>
          <p:cNvPr id="7" name="TextBox 6">
            <a:extLst>
              <a:ext uri="{FF2B5EF4-FFF2-40B4-BE49-F238E27FC236}">
                <a16:creationId xmlns:a16="http://schemas.microsoft.com/office/drawing/2014/main" id="{FAEF043C-D789-48C8-B7C8-17F8E2792FB7}"/>
              </a:ext>
            </a:extLst>
          </p:cNvPr>
          <p:cNvSpPr txBox="1"/>
          <p:nvPr/>
        </p:nvSpPr>
        <p:spPr>
          <a:xfrm>
            <a:off x="381000" y="9188792"/>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
        <p:nvSpPr>
          <p:cNvPr id="5" name="TextBox 4">
            <a:extLst>
              <a:ext uri="{FF2B5EF4-FFF2-40B4-BE49-F238E27FC236}">
                <a16:creationId xmlns:a16="http://schemas.microsoft.com/office/drawing/2014/main" id="{DD3E44BD-AAB5-D94A-55E9-63F67C44FADF}"/>
              </a:ext>
            </a:extLst>
          </p:cNvPr>
          <p:cNvSpPr txBox="1"/>
          <p:nvPr/>
        </p:nvSpPr>
        <p:spPr>
          <a:xfrm>
            <a:off x="5672137" y="3684219"/>
            <a:ext cx="11506200" cy="1477328"/>
          </a:xfrm>
          <a:prstGeom prst="rect">
            <a:avLst/>
          </a:prstGeom>
          <a:noFill/>
        </p:spPr>
        <p:txBody>
          <a:bodyPr wrap="square">
            <a:spAutoFit/>
          </a:bodyPr>
          <a:lstStyle/>
          <a:p>
            <a:r>
              <a:rPr lang="en-US" sz="3600" dirty="0" err="1"/>
              <a:t>AgARDA</a:t>
            </a:r>
            <a:r>
              <a:rPr lang="en-US" sz="3600" dirty="0"/>
              <a:t> is a high-risk, high-reward program with a vision for disruptive science to confront audacious challenges </a:t>
            </a:r>
          </a:p>
          <a:p>
            <a:pPr marL="428616" indent="-428616"/>
            <a:endParaRPr lang="en-US" sz="1800" dirty="0"/>
          </a:p>
        </p:txBody>
      </p:sp>
    </p:spTree>
    <p:extLst>
      <p:ext uri="{BB962C8B-B14F-4D97-AF65-F5344CB8AC3E}">
        <p14:creationId xmlns:p14="http://schemas.microsoft.com/office/powerpoint/2010/main" val="166537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3AA75D3-1005-4815-A884-00D394AC041B}"/>
              </a:ext>
            </a:extLst>
          </p:cNvPr>
          <p:cNvSpPr txBox="1"/>
          <p:nvPr/>
        </p:nvSpPr>
        <p:spPr>
          <a:xfrm>
            <a:off x="462561" y="519826"/>
            <a:ext cx="17362877" cy="991810"/>
          </a:xfrm>
          <a:prstGeom prst="rect">
            <a:avLst/>
          </a:prstGeom>
        </p:spPr>
        <p:txBody>
          <a:bodyPr wrap="square" lIns="0" tIns="0" rIns="0" bIns="0" rtlCol="0" anchor="t">
            <a:spAutoFit/>
          </a:bodyPr>
          <a:lstStyle/>
          <a:p>
            <a:pPr>
              <a:lnSpc>
                <a:spcPts val="8159"/>
              </a:lnSpc>
            </a:pPr>
            <a:r>
              <a:rPr lang="en-US" sz="6000" b="1" spc="136" dirty="0">
                <a:latin typeface="+mj-lt"/>
              </a:rPr>
              <a:t>Antimicrobial Resistance (AMR)</a:t>
            </a:r>
          </a:p>
        </p:txBody>
      </p:sp>
      <p:sp>
        <p:nvSpPr>
          <p:cNvPr id="4" name="AutoShape 6">
            <a:extLst>
              <a:ext uri="{FF2B5EF4-FFF2-40B4-BE49-F238E27FC236}">
                <a16:creationId xmlns:a16="http://schemas.microsoft.com/office/drawing/2014/main" id="{A3C718BA-E464-4E29-9CF7-46CA2694BE85}"/>
              </a:ext>
            </a:extLst>
          </p:cNvPr>
          <p:cNvSpPr/>
          <p:nvPr/>
        </p:nvSpPr>
        <p:spPr>
          <a:xfrm>
            <a:off x="-30480" y="8115300"/>
            <a:ext cx="18318480" cy="2171699"/>
          </a:xfrm>
          <a:prstGeom prst="rect">
            <a:avLst/>
          </a:prstGeom>
          <a:solidFill>
            <a:srgbClr val="6FAFAF"/>
          </a:solidFill>
        </p:spPr>
      </p:sp>
      <p:sp>
        <p:nvSpPr>
          <p:cNvPr id="6" name="TextBox 6">
            <a:extLst>
              <a:ext uri="{FF2B5EF4-FFF2-40B4-BE49-F238E27FC236}">
                <a16:creationId xmlns:a16="http://schemas.microsoft.com/office/drawing/2014/main" id="{5F1924F8-E7C1-4D77-B774-5C4186DACC5A}"/>
              </a:ext>
            </a:extLst>
          </p:cNvPr>
          <p:cNvSpPr txBox="1"/>
          <p:nvPr/>
        </p:nvSpPr>
        <p:spPr>
          <a:xfrm>
            <a:off x="8061960" y="2437716"/>
            <a:ext cx="9763478" cy="7201972"/>
          </a:xfrm>
          <a:prstGeom prst="rect">
            <a:avLst/>
          </a:prstGeom>
        </p:spPr>
        <p:txBody>
          <a:bodyPr wrap="square" lIns="0" tIns="0" rIns="0" bIns="0" rtlCol="0" anchor="t">
            <a:spAutoFit/>
          </a:bodyPr>
          <a:lstStyle/>
          <a:p>
            <a:r>
              <a:rPr lang="en-US" sz="3600" dirty="0">
                <a:latin typeface="+mj-lt"/>
              </a:rPr>
              <a:t>The Combating Antibiotic Resistant Bacteria Task Force released its 2020-2025 National Action Report on October 9, 2020.</a:t>
            </a:r>
          </a:p>
          <a:p>
            <a:endParaRPr lang="en-US" sz="3600" dirty="0">
              <a:latin typeface="+mj-lt"/>
            </a:endParaRPr>
          </a:p>
          <a:p>
            <a:r>
              <a:rPr lang="en-US" sz="3600" dirty="0">
                <a:latin typeface="+mj-lt"/>
              </a:rPr>
              <a:t>Best practices for managing animal health to help reduce the need for antibiotics include disease prevention strategies including vaccination, parasite control, stress reduction, good nutrition, and routine health monitoring.</a:t>
            </a:r>
          </a:p>
          <a:p>
            <a:endParaRPr lang="en-US" sz="3600" dirty="0">
              <a:latin typeface="+mj-lt"/>
            </a:endParaRPr>
          </a:p>
          <a:p>
            <a:endParaRPr lang="en-US" sz="3600" dirty="0">
              <a:latin typeface="+mj-lt"/>
            </a:endParaRPr>
          </a:p>
          <a:p>
            <a:endParaRPr lang="en-US" sz="3600" dirty="0">
              <a:latin typeface="+mj-lt"/>
            </a:endParaRPr>
          </a:p>
          <a:p>
            <a:endParaRPr lang="en-US" sz="3600" dirty="0">
              <a:latin typeface="+mj-lt"/>
            </a:endParaRPr>
          </a:p>
        </p:txBody>
      </p:sp>
      <p:sp>
        <p:nvSpPr>
          <p:cNvPr id="8" name="TextBox 6">
            <a:extLst>
              <a:ext uri="{FF2B5EF4-FFF2-40B4-BE49-F238E27FC236}">
                <a16:creationId xmlns:a16="http://schemas.microsoft.com/office/drawing/2014/main" id="{A0DA4B71-FD3A-415F-9312-8E3364501C5D}"/>
              </a:ext>
            </a:extLst>
          </p:cNvPr>
          <p:cNvSpPr txBox="1"/>
          <p:nvPr/>
        </p:nvSpPr>
        <p:spPr>
          <a:xfrm>
            <a:off x="17100943" y="9490929"/>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pic>
        <p:nvPicPr>
          <p:cNvPr id="10" name="Picture 9">
            <a:extLst>
              <a:ext uri="{FF2B5EF4-FFF2-40B4-BE49-F238E27FC236}">
                <a16:creationId xmlns:a16="http://schemas.microsoft.com/office/drawing/2014/main" id="{C813A03C-FC08-4D98-B338-2E2C62C403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400300"/>
            <a:ext cx="7540489" cy="5172304"/>
          </a:xfrm>
          <a:prstGeom prst="rect">
            <a:avLst/>
          </a:prstGeom>
        </p:spPr>
      </p:pic>
    </p:spTree>
    <p:extLst>
      <p:ext uri="{BB962C8B-B14F-4D97-AF65-F5344CB8AC3E}">
        <p14:creationId xmlns:p14="http://schemas.microsoft.com/office/powerpoint/2010/main" val="98342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0FCCF3A-3CB7-47DB-B86A-1D556F8AB7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73"/>
          <a:stretch/>
        </p:blipFill>
        <p:spPr>
          <a:xfrm>
            <a:off x="5867399" y="6857012"/>
            <a:ext cx="7815865" cy="3544288"/>
          </a:xfrm>
          <a:prstGeom prst="rect">
            <a:avLst/>
          </a:prstGeom>
        </p:spPr>
      </p:pic>
      <p:sp>
        <p:nvSpPr>
          <p:cNvPr id="2" name="TextBox 2">
            <a:extLst>
              <a:ext uri="{FF2B5EF4-FFF2-40B4-BE49-F238E27FC236}">
                <a16:creationId xmlns:a16="http://schemas.microsoft.com/office/drawing/2014/main" id="{3ECB045D-EBAA-495E-AA77-06D5BE5AD31C}"/>
              </a:ext>
            </a:extLst>
          </p:cNvPr>
          <p:cNvSpPr txBox="1"/>
          <p:nvPr/>
        </p:nvSpPr>
        <p:spPr>
          <a:xfrm>
            <a:off x="393269" y="296830"/>
            <a:ext cx="17894731" cy="991810"/>
          </a:xfrm>
          <a:prstGeom prst="rect">
            <a:avLst/>
          </a:prstGeom>
        </p:spPr>
        <p:txBody>
          <a:bodyPr wrap="square" lIns="0" tIns="0" rIns="0" bIns="0" rtlCol="0" anchor="t">
            <a:spAutoFit/>
          </a:bodyPr>
          <a:lstStyle/>
          <a:p>
            <a:pPr>
              <a:lnSpc>
                <a:spcPts val="8159"/>
              </a:lnSpc>
            </a:pPr>
            <a:r>
              <a:rPr lang="en-US" sz="6000" b="1" spc="136" dirty="0">
                <a:latin typeface="+mj-lt"/>
              </a:rPr>
              <a:t>Nutrition, Food Safety, &amp; Health </a:t>
            </a:r>
          </a:p>
        </p:txBody>
      </p:sp>
      <p:pic>
        <p:nvPicPr>
          <p:cNvPr id="4" name="Picture 3">
            <a:extLst>
              <a:ext uri="{FF2B5EF4-FFF2-40B4-BE49-F238E27FC236}">
                <a16:creationId xmlns:a16="http://schemas.microsoft.com/office/drawing/2014/main" id="{20E391D4-B7CC-4D4A-AA56-8EA9CF450D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31906" y="-28575"/>
            <a:ext cx="5056094" cy="3820646"/>
          </a:xfrm>
          <a:prstGeom prst="rect">
            <a:avLst/>
          </a:prstGeom>
        </p:spPr>
      </p:pic>
      <p:sp>
        <p:nvSpPr>
          <p:cNvPr id="5" name="AutoShape 6">
            <a:extLst>
              <a:ext uri="{FF2B5EF4-FFF2-40B4-BE49-F238E27FC236}">
                <a16:creationId xmlns:a16="http://schemas.microsoft.com/office/drawing/2014/main" id="{37414848-2FF4-455E-BE9C-1A014CA42F32}"/>
              </a:ext>
            </a:extLst>
          </p:cNvPr>
          <p:cNvSpPr/>
          <p:nvPr/>
        </p:nvSpPr>
        <p:spPr>
          <a:xfrm>
            <a:off x="0" y="6857012"/>
            <a:ext cx="5867399" cy="3544288"/>
          </a:xfrm>
          <a:prstGeom prst="rect">
            <a:avLst/>
          </a:prstGeom>
          <a:solidFill>
            <a:srgbClr val="6FAFAF"/>
          </a:solidFill>
        </p:spPr>
      </p:sp>
      <p:pic>
        <p:nvPicPr>
          <p:cNvPr id="8" name="Picture 7">
            <a:extLst>
              <a:ext uri="{FF2B5EF4-FFF2-40B4-BE49-F238E27FC236}">
                <a16:creationId xmlns:a16="http://schemas.microsoft.com/office/drawing/2014/main" id="{8330D27D-D23D-4A87-A8C2-B9CB5323F9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31906" y="3314700"/>
            <a:ext cx="5056094" cy="3581400"/>
          </a:xfrm>
          <a:prstGeom prst="rect">
            <a:avLst/>
          </a:prstGeom>
        </p:spPr>
      </p:pic>
      <p:pic>
        <p:nvPicPr>
          <p:cNvPr id="10" name="Picture 9">
            <a:extLst>
              <a:ext uri="{FF2B5EF4-FFF2-40B4-BE49-F238E27FC236}">
                <a16:creationId xmlns:a16="http://schemas.microsoft.com/office/drawing/2014/main" id="{71B7A087-C6A0-4A55-B378-76A3299EBDE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231906" y="6857012"/>
            <a:ext cx="5056093" cy="3468088"/>
          </a:xfrm>
          <a:prstGeom prst="rect">
            <a:avLst/>
          </a:prstGeom>
        </p:spPr>
      </p:pic>
      <p:sp>
        <p:nvSpPr>
          <p:cNvPr id="18" name="TextBox 6">
            <a:extLst>
              <a:ext uri="{FF2B5EF4-FFF2-40B4-BE49-F238E27FC236}">
                <a16:creationId xmlns:a16="http://schemas.microsoft.com/office/drawing/2014/main" id="{F75C8E50-4B4D-4501-BB00-1F476F862C1E}"/>
              </a:ext>
            </a:extLst>
          </p:cNvPr>
          <p:cNvSpPr txBox="1"/>
          <p:nvPr/>
        </p:nvSpPr>
        <p:spPr>
          <a:xfrm>
            <a:off x="228600" y="9539662"/>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
        <p:nvSpPr>
          <p:cNvPr id="3" name="Rectangle 2">
            <a:extLst>
              <a:ext uri="{FF2B5EF4-FFF2-40B4-BE49-F238E27FC236}">
                <a16:creationId xmlns:a16="http://schemas.microsoft.com/office/drawing/2014/main" id="{CBD3D3A8-C7E3-43F2-AB92-A3EA29011B04}"/>
              </a:ext>
            </a:extLst>
          </p:cNvPr>
          <p:cNvSpPr/>
          <p:nvPr/>
        </p:nvSpPr>
        <p:spPr>
          <a:xfrm>
            <a:off x="855111" y="1739702"/>
            <a:ext cx="11914954" cy="6731395"/>
          </a:xfrm>
          <a:prstGeom prst="rect">
            <a:avLst/>
          </a:prstGeom>
        </p:spPr>
        <p:txBody>
          <a:bodyPr wrap="square">
            <a:spAutoFit/>
          </a:bodyPr>
          <a:lstStyle/>
          <a:p>
            <a:pPr>
              <a:buSzPct val="150000"/>
            </a:pPr>
            <a:r>
              <a:rPr lang="en-US" sz="3600" dirty="0">
                <a:latin typeface="Calibri" panose="020F0502020204030204" pitchFamily="34" charset="0"/>
                <a:ea typeface="Calibri" panose="020F0502020204030204" pitchFamily="34" charset="0"/>
              </a:rPr>
              <a:t>OCS helps provide guidance to promote healthier diets and safe food for Americans, especially to reduce the incidence of chronic diseases such as diabetes and reduce the incidence of foodborne illness.</a:t>
            </a:r>
          </a:p>
          <a:p>
            <a:pPr>
              <a:buSzPct val="150000"/>
            </a:pPr>
            <a:endParaRPr lang="en-US" sz="3600" dirty="0">
              <a:latin typeface="Calibri" panose="020F0502020204030204" pitchFamily="34" charset="0"/>
              <a:ea typeface="Calibri" panose="020F0502020204030204" pitchFamily="34" charset="0"/>
            </a:endParaRPr>
          </a:p>
          <a:p>
            <a:pPr>
              <a:buSzPct val="150000"/>
            </a:pPr>
            <a:r>
              <a:rPr lang="en-US" sz="3600" dirty="0">
                <a:latin typeface="Calibri" panose="020F0502020204030204" pitchFamily="34" charset="0"/>
                <a:ea typeface="Calibri" panose="020F0502020204030204" pitchFamily="34" charset="0"/>
              </a:rPr>
              <a:t>OCS highlights nutritional guidance, including precision nutrition – a personalized approach to diet rooted in science and based on individuals’ unique dietary and health needs from a genetic perspective.</a:t>
            </a:r>
          </a:p>
          <a:p>
            <a:pPr marL="457200" indent="-457200">
              <a:lnSpc>
                <a:spcPct val="150000"/>
              </a:lnSpc>
              <a:spcAft>
                <a:spcPts val="600"/>
              </a:spcAft>
              <a:buSzPct val="150000"/>
              <a:buBlip>
                <a:blip r:embed="rId7"/>
              </a:buBlip>
            </a:pPr>
            <a:endParaRPr lang="en-US" sz="3600" dirty="0">
              <a:latin typeface="Calibri" panose="020F0502020204030204" pitchFamily="34" charset="0"/>
              <a:ea typeface="Calibri" panose="020F0502020204030204" pitchFamily="34" charset="0"/>
            </a:endParaRPr>
          </a:p>
          <a:p>
            <a:pPr marL="457200" indent="-457200">
              <a:lnSpc>
                <a:spcPct val="150000"/>
              </a:lnSpc>
              <a:spcAft>
                <a:spcPts val="600"/>
              </a:spcAft>
              <a:buSzPct val="150000"/>
              <a:buBlip>
                <a:blip r:embed="rId7"/>
              </a:buBlip>
            </a:pPr>
            <a:endParaRPr lang="en-US" sz="3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2826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905000" y="342900"/>
            <a:ext cx="7651285" cy="991810"/>
          </a:xfrm>
          <a:prstGeom prst="rect">
            <a:avLst/>
          </a:prstGeom>
        </p:spPr>
        <p:txBody>
          <a:bodyPr wrap="square" lIns="0" tIns="0" rIns="0" bIns="0" rtlCol="0" anchor="t">
            <a:spAutoFit/>
          </a:bodyPr>
          <a:lstStyle/>
          <a:p>
            <a:pPr>
              <a:lnSpc>
                <a:spcPts val="8159"/>
              </a:lnSpc>
            </a:pPr>
            <a:r>
              <a:rPr lang="en-US" sz="6000" b="1" spc="136" dirty="0">
                <a:latin typeface="+mj-lt"/>
              </a:rPr>
              <a:t>Scientific Integrity</a:t>
            </a:r>
          </a:p>
        </p:txBody>
      </p:sp>
      <p:sp>
        <p:nvSpPr>
          <p:cNvPr id="11" name="AutoShape 6">
            <a:extLst>
              <a:ext uri="{FF2B5EF4-FFF2-40B4-BE49-F238E27FC236}">
                <a16:creationId xmlns:a16="http://schemas.microsoft.com/office/drawing/2014/main" id="{635E4B03-7D86-4313-AA15-1B3EA4089BE2}"/>
              </a:ext>
            </a:extLst>
          </p:cNvPr>
          <p:cNvSpPr/>
          <p:nvPr/>
        </p:nvSpPr>
        <p:spPr>
          <a:xfrm>
            <a:off x="15551658" y="-15833"/>
            <a:ext cx="2762846" cy="10302833"/>
          </a:xfrm>
          <a:prstGeom prst="rect">
            <a:avLst/>
          </a:prstGeom>
          <a:solidFill>
            <a:srgbClr val="6FAFAF"/>
          </a:solidFill>
        </p:spPr>
      </p:sp>
      <p:sp>
        <p:nvSpPr>
          <p:cNvPr id="9" name="TextBox 4">
            <a:extLst>
              <a:ext uri="{FF2B5EF4-FFF2-40B4-BE49-F238E27FC236}">
                <a16:creationId xmlns:a16="http://schemas.microsoft.com/office/drawing/2014/main" id="{98B3852A-917A-4FC9-891E-453BB9F99CF1}"/>
              </a:ext>
            </a:extLst>
          </p:cNvPr>
          <p:cNvSpPr txBox="1"/>
          <p:nvPr/>
        </p:nvSpPr>
        <p:spPr>
          <a:xfrm>
            <a:off x="1130658" y="2095500"/>
            <a:ext cx="9044292" cy="8787534"/>
          </a:xfrm>
          <a:prstGeom prst="rect">
            <a:avLst/>
          </a:prstGeom>
        </p:spPr>
        <p:txBody>
          <a:bodyPr wrap="square" lIns="0" tIns="0" rIns="0" bIns="0" rtlCol="0" anchor="t">
            <a:spAutoFit/>
          </a:bodyPr>
          <a:lstStyle/>
          <a:p>
            <a:pPr marL="502920" indent="-342900">
              <a:spcAft>
                <a:spcPts val="600"/>
              </a:spcAft>
              <a:buFont typeface="Arial" panose="020B0604020202020204" pitchFamily="34" charset="0"/>
              <a:buChar char="•"/>
            </a:pPr>
            <a:r>
              <a:rPr lang="en-US" sz="2800" dirty="0">
                <a:latin typeface="+mj-lt"/>
              </a:rPr>
              <a:t>USDA’s culture of scientific integrity fosters public trust in our Science and Science-Based decision-making.</a:t>
            </a:r>
          </a:p>
          <a:p>
            <a:pPr marL="502920" indent="-342900">
              <a:spcAft>
                <a:spcPts val="600"/>
              </a:spcAft>
              <a:buFont typeface="Arial" panose="020B0604020202020204" pitchFamily="34" charset="0"/>
              <a:buChar char="•"/>
            </a:pPr>
            <a:endParaRPr lang="en-US" sz="2800" dirty="0">
              <a:latin typeface="+mj-lt"/>
              <a:ea typeface="Lato" panose="020B0604020202020204" charset="0"/>
              <a:cs typeface="Calibri" panose="020F0502020204030204" pitchFamily="34" charset="0"/>
            </a:endParaRPr>
          </a:p>
          <a:p>
            <a:pPr marL="502920" indent="-342900">
              <a:spcAft>
                <a:spcPts val="600"/>
              </a:spcAft>
              <a:buFont typeface="Arial" panose="020B0604020202020204" pitchFamily="34" charset="0"/>
              <a:buChar char="•"/>
            </a:pPr>
            <a:r>
              <a:rPr lang="en-US" sz="2800" dirty="0">
                <a:latin typeface="+mj-lt"/>
                <a:ea typeface="Lato" panose="020B0604020202020204" charset="0"/>
                <a:cs typeface="Calibri" panose="020F0502020204030204" pitchFamily="34" charset="0"/>
              </a:rPr>
              <a:t>Promote a culture of scientific integrity as the norm</a:t>
            </a:r>
          </a:p>
          <a:p>
            <a:pPr marL="160020">
              <a:spcAft>
                <a:spcPts val="600"/>
              </a:spcAft>
            </a:pPr>
            <a:endParaRPr lang="en-US" sz="2800" dirty="0">
              <a:latin typeface="+mj-lt"/>
              <a:ea typeface="Lato" panose="020B0604020202020204" charset="0"/>
              <a:cs typeface="Calibri" panose="020F0502020204030204" pitchFamily="34" charset="0"/>
            </a:endParaRPr>
          </a:p>
          <a:p>
            <a:pPr marL="502920" indent="-342900">
              <a:spcAft>
                <a:spcPts val="600"/>
              </a:spcAft>
              <a:buFont typeface="Arial" panose="020B0604020202020204" pitchFamily="34" charset="0"/>
              <a:buChar char="•"/>
            </a:pPr>
            <a:r>
              <a:rPr lang="en-US" sz="2800" dirty="0">
                <a:latin typeface="+mj-lt"/>
                <a:ea typeface="Lato" panose="020B0604020202020204" charset="0"/>
                <a:cs typeface="Calibri" panose="020F0502020204030204" pitchFamily="34" charset="0"/>
              </a:rPr>
              <a:t>Develop and implement training materials</a:t>
            </a:r>
          </a:p>
          <a:p>
            <a:pPr marL="160020">
              <a:spcAft>
                <a:spcPts val="600"/>
              </a:spcAft>
            </a:pPr>
            <a:endParaRPr lang="en-US" sz="2800" dirty="0">
              <a:latin typeface="+mj-lt"/>
              <a:ea typeface="Lato" panose="020B0604020202020204" charset="0"/>
              <a:cs typeface="Calibri" panose="020F0502020204030204" pitchFamily="34" charset="0"/>
            </a:endParaRPr>
          </a:p>
          <a:p>
            <a:pPr marL="502920" indent="-342900">
              <a:spcAft>
                <a:spcPts val="600"/>
              </a:spcAft>
              <a:buFont typeface="Arial" panose="020B0604020202020204" pitchFamily="34" charset="0"/>
              <a:buChar char="•"/>
            </a:pPr>
            <a:r>
              <a:rPr lang="en-US" sz="2800" dirty="0">
                <a:latin typeface="+mj-lt"/>
                <a:ea typeface="Lato" panose="020B0604020202020204" charset="0"/>
                <a:cs typeface="Calibri" panose="020F0502020204030204" pitchFamily="34" charset="0"/>
              </a:rPr>
              <a:t>Ensure the quality, accuracy, and transparency of scientific and technical information supported by USDA</a:t>
            </a:r>
          </a:p>
          <a:p>
            <a:pPr marL="160020">
              <a:spcAft>
                <a:spcPts val="600"/>
              </a:spcAft>
            </a:pPr>
            <a:endParaRPr lang="en-US" sz="2800" dirty="0">
              <a:latin typeface="+mj-lt"/>
              <a:ea typeface="Lato" panose="020B0604020202020204" charset="0"/>
              <a:cs typeface="Calibri" panose="020F0502020204030204" pitchFamily="34" charset="0"/>
            </a:endParaRPr>
          </a:p>
          <a:p>
            <a:pPr marL="502920" indent="-342900">
              <a:spcAft>
                <a:spcPts val="600"/>
              </a:spcAft>
              <a:buFont typeface="Arial" panose="020B0604020202020204" pitchFamily="34" charset="0"/>
              <a:buChar char="•"/>
            </a:pPr>
            <a:r>
              <a:rPr lang="en-US" sz="2800" dirty="0">
                <a:latin typeface="+mj-lt"/>
                <a:ea typeface="Lato" panose="020B0604020202020204" charset="0"/>
                <a:cs typeface="Calibri" panose="020F0502020204030204" pitchFamily="34" charset="0"/>
              </a:rPr>
              <a:t>Ensure scientific communication free of political interference</a:t>
            </a:r>
          </a:p>
          <a:p>
            <a:pPr marL="502920" indent="-342900">
              <a:spcAft>
                <a:spcPts val="600"/>
              </a:spcAft>
              <a:buFont typeface="Arial" panose="020B0604020202020204" pitchFamily="34" charset="0"/>
              <a:buChar char="•"/>
            </a:pPr>
            <a:endParaRPr lang="en-US" sz="2800" dirty="0">
              <a:latin typeface="+mj-lt"/>
              <a:ea typeface="Lato" panose="020B0604020202020204" charset="0"/>
              <a:cs typeface="Calibri" panose="020F0502020204030204" pitchFamily="34" charset="0"/>
            </a:endParaRPr>
          </a:p>
          <a:p>
            <a:pPr marL="502920" indent="-342900">
              <a:spcAft>
                <a:spcPts val="600"/>
              </a:spcAft>
              <a:buFont typeface="Arial" panose="020B0604020202020204" pitchFamily="34" charset="0"/>
              <a:buChar char="•"/>
            </a:pPr>
            <a:r>
              <a:rPr lang="en-US" sz="2800" dirty="0">
                <a:latin typeface="+mj-lt"/>
                <a:ea typeface="Lato" panose="020B0604020202020204" charset="0"/>
                <a:cs typeface="Calibri" panose="020F0502020204030204" pitchFamily="34" charset="0"/>
              </a:rPr>
              <a:t>Ensure dispute resolution mechanisms are in place</a:t>
            </a:r>
          </a:p>
          <a:p>
            <a:pPr marL="160020">
              <a:spcAft>
                <a:spcPts val="600"/>
              </a:spcAft>
            </a:pPr>
            <a:endParaRPr lang="en-US" sz="2800" dirty="0">
              <a:latin typeface="+mj-lt"/>
              <a:ea typeface="Lato" panose="020B0604020202020204" charset="0"/>
              <a:cs typeface="Calibri" panose="020F0502020204030204" pitchFamily="34" charset="0"/>
            </a:endParaRPr>
          </a:p>
          <a:p>
            <a:pPr marL="502920" indent="-342900">
              <a:spcAft>
                <a:spcPts val="600"/>
              </a:spcAft>
              <a:buFont typeface="Arial" panose="020B0604020202020204" pitchFamily="34" charset="0"/>
              <a:buChar char="•"/>
            </a:pPr>
            <a:r>
              <a:rPr lang="en-US" sz="2800" dirty="0">
                <a:latin typeface="+mj-lt"/>
                <a:ea typeface="Lato" panose="020B0604020202020204" charset="0"/>
                <a:cs typeface="Calibri" panose="020F0502020204030204" pitchFamily="34" charset="0"/>
              </a:rPr>
              <a:t>Addressing allegations of research misconduct</a:t>
            </a:r>
          </a:p>
          <a:p>
            <a:pPr>
              <a:lnSpc>
                <a:spcPts val="8319"/>
              </a:lnSpc>
            </a:pPr>
            <a:endParaRPr lang="en-US" sz="2800" spc="192" dirty="0">
              <a:latin typeface="+mj-lt"/>
              <a:ea typeface="Lato Bold" panose="020B0604020202020204" charset="0"/>
              <a:cs typeface="Lato Bold" panose="020B0604020202020204" charset="0"/>
            </a:endParaRPr>
          </a:p>
        </p:txBody>
      </p:sp>
      <p:pic>
        <p:nvPicPr>
          <p:cNvPr id="6" name="Picture 5">
            <a:extLst>
              <a:ext uri="{FF2B5EF4-FFF2-40B4-BE49-F238E27FC236}">
                <a16:creationId xmlns:a16="http://schemas.microsoft.com/office/drawing/2014/main" id="{43907CE9-BDBA-4D6E-9354-A91F30379E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70"/>
          <a:stretch/>
        </p:blipFill>
        <p:spPr>
          <a:xfrm>
            <a:off x="11011615" y="-612866"/>
            <a:ext cx="4556608" cy="10899865"/>
          </a:xfrm>
          <a:prstGeom prst="rect">
            <a:avLst/>
          </a:prstGeom>
        </p:spPr>
      </p:pic>
      <p:sp>
        <p:nvSpPr>
          <p:cNvPr id="10" name="TextBox 6">
            <a:extLst>
              <a:ext uri="{FF2B5EF4-FFF2-40B4-BE49-F238E27FC236}">
                <a16:creationId xmlns:a16="http://schemas.microsoft.com/office/drawing/2014/main" id="{55EA6E50-A25F-4CD6-8257-A5459950D33F}"/>
              </a:ext>
            </a:extLst>
          </p:cNvPr>
          <p:cNvSpPr txBox="1"/>
          <p:nvPr/>
        </p:nvSpPr>
        <p:spPr>
          <a:xfrm>
            <a:off x="17221200" y="9715500"/>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25400" y="7657618"/>
            <a:ext cx="18313400" cy="2705100"/>
          </a:xfrm>
          <a:prstGeom prst="rect">
            <a:avLst/>
          </a:prstGeom>
          <a:solidFill>
            <a:srgbClr val="6FAFAF"/>
          </a:solidFill>
        </p:spPr>
      </p:sp>
      <p:grpSp>
        <p:nvGrpSpPr>
          <p:cNvPr id="11" name="Group 10">
            <a:extLst>
              <a:ext uri="{FF2B5EF4-FFF2-40B4-BE49-F238E27FC236}">
                <a16:creationId xmlns:a16="http://schemas.microsoft.com/office/drawing/2014/main" id="{B7814316-8D59-4528-83D2-55D894BD49AD}"/>
              </a:ext>
            </a:extLst>
          </p:cNvPr>
          <p:cNvGrpSpPr/>
          <p:nvPr/>
        </p:nvGrpSpPr>
        <p:grpSpPr>
          <a:xfrm>
            <a:off x="12511188" y="8496300"/>
            <a:ext cx="5412340" cy="1251168"/>
            <a:chOff x="12511188" y="8496300"/>
            <a:chExt cx="5412340" cy="1251168"/>
          </a:xfrm>
        </p:grpSpPr>
        <p:pic>
          <p:nvPicPr>
            <p:cNvPr id="4"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6154400" y="8496300"/>
              <a:ext cx="1769128" cy="1209240"/>
            </a:xfrm>
            <a:prstGeom prst="rect">
              <a:avLst/>
            </a:prstGeom>
          </p:spPr>
        </p:pic>
        <p:sp>
          <p:nvSpPr>
            <p:cNvPr id="5" name="TextBox 5"/>
            <p:cNvSpPr txBox="1"/>
            <p:nvPr/>
          </p:nvSpPr>
          <p:spPr>
            <a:xfrm>
              <a:off x="12511188" y="8496300"/>
              <a:ext cx="3414088" cy="461665"/>
            </a:xfrm>
            <a:prstGeom prst="rect">
              <a:avLst/>
            </a:prstGeom>
          </p:spPr>
          <p:txBody>
            <a:bodyPr wrap="square" lIns="0" tIns="0" rIns="0" bIns="0" rtlCol="0" anchor="t">
              <a:spAutoFit/>
            </a:bodyPr>
            <a:lstStyle/>
            <a:p>
              <a:pPr algn="r">
                <a:lnSpc>
                  <a:spcPts val="1200"/>
                </a:lnSpc>
              </a:pPr>
              <a:r>
                <a:rPr lang="en-US" sz="1000" spc="170" dirty="0">
                  <a:solidFill>
                    <a:srgbClr val="FFFFFF"/>
                  </a:solidFill>
                </a:rPr>
                <a:t>UNITED STATES</a:t>
              </a:r>
            </a:p>
            <a:p>
              <a:pPr algn="r">
                <a:lnSpc>
                  <a:spcPts val="1200"/>
                </a:lnSpc>
              </a:pPr>
              <a:r>
                <a:rPr lang="en-US" sz="1000" spc="170" dirty="0">
                  <a:solidFill>
                    <a:srgbClr val="FFFFFF"/>
                  </a:solidFill>
                </a:rPr>
                <a:t>DEPARTMENT OF </a:t>
              </a:r>
            </a:p>
            <a:p>
              <a:pPr algn="r">
                <a:lnSpc>
                  <a:spcPts val="1200"/>
                </a:lnSpc>
              </a:pPr>
              <a:r>
                <a:rPr lang="en-US" sz="1000" spc="170" dirty="0">
                  <a:solidFill>
                    <a:srgbClr val="FFFFFF"/>
                  </a:solidFill>
                </a:rPr>
                <a:t>AGRICULTURE </a:t>
              </a:r>
            </a:p>
          </p:txBody>
        </p:sp>
        <p:sp>
          <p:nvSpPr>
            <p:cNvPr id="6" name="TextBox 6"/>
            <p:cNvSpPr txBox="1"/>
            <p:nvPr/>
          </p:nvSpPr>
          <p:spPr>
            <a:xfrm>
              <a:off x="15039209" y="9290420"/>
              <a:ext cx="880157" cy="457048"/>
            </a:xfrm>
            <a:prstGeom prst="rect">
              <a:avLst/>
            </a:prstGeom>
          </p:spPr>
          <p:txBody>
            <a:bodyPr wrap="square" lIns="0" tIns="0" rIns="0" bIns="0" rtlCol="0" anchor="t">
              <a:spAutoFit/>
            </a:bodyPr>
            <a:lstStyle/>
            <a:p>
              <a:pPr algn="r">
                <a:lnSpc>
                  <a:spcPts val="1199"/>
                </a:lnSpc>
              </a:pPr>
              <a:r>
                <a:rPr lang="en-US" sz="999" spc="169" dirty="0">
                  <a:solidFill>
                    <a:srgbClr val="FFFFFF"/>
                  </a:solidFill>
                  <a:latin typeface="+mj-lt"/>
                </a:rPr>
                <a:t>OFFICE OF </a:t>
              </a:r>
            </a:p>
            <a:p>
              <a:pPr algn="r">
                <a:lnSpc>
                  <a:spcPts val="1199"/>
                </a:lnSpc>
              </a:pPr>
              <a:r>
                <a:rPr lang="en-US" sz="999" spc="169" dirty="0">
                  <a:solidFill>
                    <a:srgbClr val="FFFFFF"/>
                  </a:solidFill>
                  <a:latin typeface="+mj-lt"/>
                </a:rPr>
                <a:t>THE CHIEF</a:t>
              </a:r>
            </a:p>
            <a:p>
              <a:pPr algn="r">
                <a:lnSpc>
                  <a:spcPts val="1199"/>
                </a:lnSpc>
              </a:pPr>
              <a:r>
                <a:rPr lang="en-US" sz="999" spc="169" dirty="0">
                  <a:solidFill>
                    <a:srgbClr val="FFFFFF"/>
                  </a:solidFill>
                  <a:latin typeface="+mj-lt"/>
                </a:rPr>
                <a:t> SCIENTIST </a:t>
              </a:r>
            </a:p>
          </p:txBody>
        </p:sp>
      </p:grpSp>
      <p:sp>
        <p:nvSpPr>
          <p:cNvPr id="9" name="TextBox 9"/>
          <p:cNvSpPr txBox="1"/>
          <p:nvPr/>
        </p:nvSpPr>
        <p:spPr>
          <a:xfrm>
            <a:off x="604893" y="8248743"/>
            <a:ext cx="15185035" cy="614527"/>
          </a:xfrm>
          <a:prstGeom prst="rect">
            <a:avLst/>
          </a:prstGeom>
        </p:spPr>
        <p:txBody>
          <a:bodyPr wrap="square" lIns="0" tIns="0" rIns="0" bIns="0" rtlCol="0" anchor="t">
            <a:spAutoFit/>
          </a:bodyPr>
          <a:lstStyle/>
          <a:p>
            <a:pPr>
              <a:lnSpc>
                <a:spcPts val="4736"/>
              </a:lnSpc>
            </a:pPr>
            <a:r>
              <a:rPr lang="en-US" sz="4400" b="1" dirty="0">
                <a:solidFill>
                  <a:schemeClr val="bg1"/>
                </a:solidFill>
                <a:latin typeface="+mj-lt"/>
              </a:rPr>
              <a:t>Deirdra Chester, Director, Office of the Chief Scientist    </a:t>
            </a:r>
            <a:endParaRPr lang="en-US" sz="4400" dirty="0">
              <a:solidFill>
                <a:schemeClr val="bg1"/>
              </a:solidFill>
              <a:latin typeface="+mj-lt"/>
            </a:endParaRPr>
          </a:p>
        </p:txBody>
      </p:sp>
      <p:pic>
        <p:nvPicPr>
          <p:cNvPr id="10" name="Picture 9">
            <a:extLst>
              <a:ext uri="{FF2B5EF4-FFF2-40B4-BE49-F238E27FC236}">
                <a16:creationId xmlns:a16="http://schemas.microsoft.com/office/drawing/2014/main" id="{C26A1593-5ACF-4FB4-A6F5-98DDBE6B37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5168"/>
            <a:ext cx="18288000" cy="7692785"/>
          </a:xfrm>
          <a:prstGeom prst="rect">
            <a:avLst/>
          </a:prstGeom>
        </p:spPr>
      </p:pic>
      <p:sp>
        <p:nvSpPr>
          <p:cNvPr id="12" name="TextBox 8">
            <a:extLst>
              <a:ext uri="{FF2B5EF4-FFF2-40B4-BE49-F238E27FC236}">
                <a16:creationId xmlns:a16="http://schemas.microsoft.com/office/drawing/2014/main" id="{11BD8F12-4148-4CFD-A645-4D8EE869CF2A}"/>
              </a:ext>
            </a:extLst>
          </p:cNvPr>
          <p:cNvSpPr txBox="1"/>
          <p:nvPr/>
        </p:nvSpPr>
        <p:spPr>
          <a:xfrm>
            <a:off x="604893" y="9126970"/>
            <a:ext cx="11331639" cy="614527"/>
          </a:xfrm>
          <a:prstGeom prst="rect">
            <a:avLst/>
          </a:prstGeom>
        </p:spPr>
        <p:txBody>
          <a:bodyPr lIns="0" tIns="0" rIns="0" bIns="0" rtlCol="0" anchor="t">
            <a:spAutoFit/>
          </a:bodyPr>
          <a:lstStyle/>
          <a:p>
            <a:pPr>
              <a:lnSpc>
                <a:spcPts val="4736"/>
              </a:lnSpc>
            </a:pPr>
            <a:r>
              <a:rPr lang="en-US" sz="4800" dirty="0">
                <a:solidFill>
                  <a:schemeClr val="bg1"/>
                </a:solidFill>
                <a:latin typeface="+mj-lt"/>
              </a:rPr>
              <a:t>OCS OVERVIEW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a:extLst>
              <a:ext uri="{FF2B5EF4-FFF2-40B4-BE49-F238E27FC236}">
                <a16:creationId xmlns:a16="http://schemas.microsoft.com/office/drawing/2014/main" id="{ECDA7249-DBE3-4E14-88AB-A2FA4B9637F8}"/>
              </a:ext>
            </a:extLst>
          </p:cNvPr>
          <p:cNvSpPr txBox="1"/>
          <p:nvPr/>
        </p:nvSpPr>
        <p:spPr>
          <a:xfrm>
            <a:off x="16761194" y="871905"/>
            <a:ext cx="838537" cy="371897"/>
          </a:xfrm>
          <a:prstGeom prst="rect">
            <a:avLst/>
          </a:prstGeom>
        </p:spPr>
        <p:txBody>
          <a:bodyPr lIns="0" tIns="0" rIns="0" bIns="0" rtlCol="0" anchor="t">
            <a:spAutoFit/>
          </a:bodyPr>
          <a:lstStyle/>
          <a:p>
            <a:pPr algn="ctr">
              <a:lnSpc>
                <a:spcPts val="2879"/>
              </a:lnSpc>
            </a:pPr>
            <a:r>
              <a:rPr lang="en-US" sz="2400" dirty="0">
                <a:solidFill>
                  <a:schemeClr val="bg1"/>
                </a:solidFill>
                <a:latin typeface="Calibri" panose="020F0502020204030204" pitchFamily="34" charset="0"/>
              </a:rPr>
              <a:t>13</a:t>
            </a:r>
          </a:p>
        </p:txBody>
      </p:sp>
      <p:sp>
        <p:nvSpPr>
          <p:cNvPr id="8" name="AutoShape 13">
            <a:extLst>
              <a:ext uri="{FF2B5EF4-FFF2-40B4-BE49-F238E27FC236}">
                <a16:creationId xmlns:a16="http://schemas.microsoft.com/office/drawing/2014/main" id="{18CCB422-E8EC-42F2-9111-DD7B3C0CEB66}"/>
              </a:ext>
            </a:extLst>
          </p:cNvPr>
          <p:cNvSpPr/>
          <p:nvPr/>
        </p:nvSpPr>
        <p:spPr>
          <a:xfrm>
            <a:off x="15974934" y="-74880"/>
            <a:ext cx="2313066" cy="10361880"/>
          </a:xfrm>
          <a:prstGeom prst="rect">
            <a:avLst/>
          </a:prstGeom>
          <a:solidFill>
            <a:srgbClr val="6FAFAF"/>
          </a:solidFill>
        </p:spPr>
        <p:txBody>
          <a:bodyPr/>
          <a:lstStyle/>
          <a:p>
            <a:endParaRPr lang="en-US" dirty="0"/>
          </a:p>
        </p:txBody>
      </p:sp>
      <p:pic>
        <p:nvPicPr>
          <p:cNvPr id="9" name="Picture 8">
            <a:extLst>
              <a:ext uri="{FF2B5EF4-FFF2-40B4-BE49-F238E27FC236}">
                <a16:creationId xmlns:a16="http://schemas.microsoft.com/office/drawing/2014/main" id="{37E96592-5D3F-4524-9176-E6BAD8D9A9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056" y="1052880"/>
            <a:ext cx="8229600" cy="10287000"/>
          </a:xfrm>
          <a:prstGeom prst="rect">
            <a:avLst/>
          </a:prstGeom>
          <a:effectLst>
            <a:softEdge rad="1270000"/>
          </a:effectLst>
        </p:spPr>
      </p:pic>
      <p:sp>
        <p:nvSpPr>
          <p:cNvPr id="10" name="Text Placeholder 21">
            <a:extLst>
              <a:ext uri="{FF2B5EF4-FFF2-40B4-BE49-F238E27FC236}">
                <a16:creationId xmlns:a16="http://schemas.microsoft.com/office/drawing/2014/main" id="{23CC5783-BE0E-4207-BACF-138608563C0E}"/>
              </a:ext>
            </a:extLst>
          </p:cNvPr>
          <p:cNvSpPr txBox="1">
            <a:spLocks/>
          </p:cNvSpPr>
          <p:nvPr/>
        </p:nvSpPr>
        <p:spPr>
          <a:xfrm>
            <a:off x="914400" y="871905"/>
            <a:ext cx="10287000" cy="758400"/>
          </a:xfrm>
          <a:prstGeom prst="rect">
            <a:avLst/>
          </a:prstGeom>
        </p:spPr>
        <p:txBody>
          <a:bodyPr/>
          <a:lstStyle>
            <a:lvl1pPr marL="0" indent="0" algn="l" defTabSz="914400" rtl="0" eaLnBrk="1" latinLnBrk="0" hangingPunct="1">
              <a:spcBef>
                <a:spcPct val="20000"/>
              </a:spcBef>
              <a:buFont typeface="Arial" pitchFamily="34" charset="0"/>
              <a:buNone/>
              <a:defRPr sz="5400" kern="1200" baseline="0">
                <a:solidFill>
                  <a:schemeClr val="tx1">
                    <a:lumMod val="65000"/>
                    <a:lumOff val="35000"/>
                  </a:schemeClr>
                </a:solidFill>
                <a:latin typeface="League Spartan" panose="020B060402020202020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0" b="1" dirty="0">
                <a:solidFill>
                  <a:schemeClr val="tx1"/>
                </a:solidFill>
                <a:latin typeface="+mj-lt"/>
              </a:rPr>
              <a:t>STAY CONNECTED</a:t>
            </a:r>
          </a:p>
        </p:txBody>
      </p:sp>
      <p:sp>
        <p:nvSpPr>
          <p:cNvPr id="11" name="Text Placeholder 12">
            <a:extLst>
              <a:ext uri="{FF2B5EF4-FFF2-40B4-BE49-F238E27FC236}">
                <a16:creationId xmlns:a16="http://schemas.microsoft.com/office/drawing/2014/main" id="{7A9AA0E4-F935-4D6D-BA24-E1885E0A2F23}"/>
              </a:ext>
            </a:extLst>
          </p:cNvPr>
          <p:cNvSpPr txBox="1">
            <a:spLocks/>
          </p:cNvSpPr>
          <p:nvPr/>
        </p:nvSpPr>
        <p:spPr>
          <a:xfrm>
            <a:off x="928914" y="3162300"/>
            <a:ext cx="6476999" cy="73152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tx1"/>
                </a:solidFill>
                <a:latin typeface="+mj-lt"/>
              </a:rPr>
              <a:t>Office of the Chief Scientist</a:t>
            </a:r>
          </a:p>
          <a:p>
            <a:r>
              <a:rPr lang="en-US" dirty="0">
                <a:solidFill>
                  <a:schemeClr val="tx1"/>
                </a:solidFill>
                <a:latin typeface="+mj-lt"/>
              </a:rPr>
              <a:t>1400 Independence Ave, SW Washington, DC 20228</a:t>
            </a:r>
          </a:p>
          <a:p>
            <a:r>
              <a:rPr lang="en-US" dirty="0">
                <a:solidFill>
                  <a:schemeClr val="tx1"/>
                </a:solidFill>
                <a:latin typeface="+mj-lt"/>
              </a:rPr>
              <a:t>(202) 720-3444</a:t>
            </a:r>
          </a:p>
          <a:p>
            <a:endParaRPr lang="en-US" dirty="0">
              <a:solidFill>
                <a:schemeClr val="tx1"/>
              </a:solidFill>
              <a:latin typeface="+mj-lt"/>
            </a:endParaRPr>
          </a:p>
          <a:p>
            <a:r>
              <a:rPr lang="en-US" dirty="0">
                <a:solidFill>
                  <a:schemeClr val="tx1"/>
                </a:solidFill>
                <a:latin typeface="+mj-lt"/>
              </a:rPr>
              <a:t>    </a:t>
            </a:r>
          </a:p>
          <a:p>
            <a:r>
              <a:rPr lang="en-US" dirty="0">
                <a:solidFill>
                  <a:schemeClr val="tx1"/>
                </a:solidFill>
                <a:latin typeface="+mj-lt"/>
              </a:rPr>
              <a:t>          </a:t>
            </a:r>
            <a:r>
              <a:rPr lang="en-US" b="1" dirty="0">
                <a:solidFill>
                  <a:schemeClr val="tx1"/>
                </a:solidFill>
                <a:latin typeface="+mj-lt"/>
              </a:rPr>
              <a:t>@USDAScience</a:t>
            </a:r>
          </a:p>
          <a:p>
            <a:endParaRPr lang="en-US" dirty="0">
              <a:solidFill>
                <a:schemeClr val="tx1"/>
              </a:solidFill>
              <a:latin typeface="+mj-lt"/>
            </a:endParaRPr>
          </a:p>
          <a:p>
            <a:pPr lvl="1"/>
            <a:endParaRPr lang="en-US" dirty="0">
              <a:solidFill>
                <a:schemeClr val="tx1"/>
              </a:solidFill>
              <a:latin typeface="+mj-lt"/>
            </a:endParaRPr>
          </a:p>
        </p:txBody>
      </p:sp>
      <p:pic>
        <p:nvPicPr>
          <p:cNvPr id="16" name="Picture 15">
            <a:extLst>
              <a:ext uri="{FF2B5EF4-FFF2-40B4-BE49-F238E27FC236}">
                <a16:creationId xmlns:a16="http://schemas.microsoft.com/office/drawing/2014/main" id="{9DA4B33D-4063-4C86-8AAD-C8C025D90D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4400" y="6309586"/>
            <a:ext cx="1020628" cy="1020628"/>
          </a:xfrm>
          <a:prstGeom prst="rect">
            <a:avLst/>
          </a:prstGeom>
        </p:spPr>
      </p:pic>
      <p:sp>
        <p:nvSpPr>
          <p:cNvPr id="13" name="TextBox 6">
            <a:extLst>
              <a:ext uri="{FF2B5EF4-FFF2-40B4-BE49-F238E27FC236}">
                <a16:creationId xmlns:a16="http://schemas.microsoft.com/office/drawing/2014/main" id="{7FFA6FCE-BE79-4811-A25A-C596FAD94817}"/>
              </a:ext>
            </a:extLst>
          </p:cNvPr>
          <p:cNvSpPr txBox="1"/>
          <p:nvPr/>
        </p:nvSpPr>
        <p:spPr>
          <a:xfrm>
            <a:off x="17221200" y="9715500"/>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Tree>
    <p:extLst>
      <p:ext uri="{BB962C8B-B14F-4D97-AF65-F5344CB8AC3E}">
        <p14:creationId xmlns:p14="http://schemas.microsoft.com/office/powerpoint/2010/main" val="68282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sitting, rain&#10;&#10;Description automatically generated">
            <a:extLst>
              <a:ext uri="{FF2B5EF4-FFF2-40B4-BE49-F238E27FC236}">
                <a16:creationId xmlns:a16="http://schemas.microsoft.com/office/drawing/2014/main" id="{C2F8C02C-6EFA-490D-959A-B21687B3DD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487400" y="0"/>
            <a:ext cx="4800600" cy="10297026"/>
          </a:xfrm>
          <a:prstGeom prst="rect">
            <a:avLst/>
          </a:prstGeom>
        </p:spPr>
      </p:pic>
      <p:sp>
        <p:nvSpPr>
          <p:cNvPr id="2" name="TextBox 2">
            <a:extLst>
              <a:ext uri="{FF2B5EF4-FFF2-40B4-BE49-F238E27FC236}">
                <a16:creationId xmlns:a16="http://schemas.microsoft.com/office/drawing/2014/main" id="{2EE79EF2-EC32-480A-B272-F95BC4F94EB9}"/>
              </a:ext>
            </a:extLst>
          </p:cNvPr>
          <p:cNvSpPr txBox="1"/>
          <p:nvPr/>
        </p:nvSpPr>
        <p:spPr>
          <a:xfrm>
            <a:off x="762000" y="1004520"/>
            <a:ext cx="9635895" cy="991810"/>
          </a:xfrm>
          <a:prstGeom prst="rect">
            <a:avLst/>
          </a:prstGeom>
        </p:spPr>
        <p:txBody>
          <a:bodyPr lIns="0" tIns="0" rIns="0" bIns="0" rtlCol="0" anchor="t">
            <a:spAutoFit/>
          </a:bodyPr>
          <a:lstStyle/>
          <a:p>
            <a:pPr algn="just">
              <a:lnSpc>
                <a:spcPts val="8159"/>
              </a:lnSpc>
            </a:pPr>
            <a:r>
              <a:rPr lang="en-US" sz="6000" b="1" spc="136" dirty="0">
                <a:latin typeface="+mj-lt"/>
              </a:rPr>
              <a:t>QUESTIONS?</a:t>
            </a:r>
          </a:p>
        </p:txBody>
      </p:sp>
      <p:sp>
        <p:nvSpPr>
          <p:cNvPr id="6" name="TextBox 4">
            <a:extLst>
              <a:ext uri="{FF2B5EF4-FFF2-40B4-BE49-F238E27FC236}">
                <a16:creationId xmlns:a16="http://schemas.microsoft.com/office/drawing/2014/main" id="{8A3EA4F3-EA65-4985-B89D-2374BB1CB7E8}"/>
              </a:ext>
            </a:extLst>
          </p:cNvPr>
          <p:cNvSpPr txBox="1"/>
          <p:nvPr/>
        </p:nvSpPr>
        <p:spPr>
          <a:xfrm>
            <a:off x="4038600" y="3496846"/>
            <a:ext cx="9753600" cy="5386090"/>
          </a:xfrm>
          <a:prstGeom prst="rect">
            <a:avLst/>
          </a:prstGeom>
        </p:spPr>
        <p:txBody>
          <a:bodyPr wrap="square" lIns="0" tIns="0" rIns="0" bIns="0" rtlCol="0" anchor="t">
            <a:spAutoFit/>
          </a:bodyPr>
          <a:lstStyle/>
          <a:p>
            <a:pPr>
              <a:lnSpc>
                <a:spcPts val="4160"/>
              </a:lnSpc>
            </a:pPr>
            <a:r>
              <a:rPr lang="en-US" sz="3600" spc="320" dirty="0">
                <a:latin typeface="+mj-lt"/>
              </a:rPr>
              <a:t>Deirdra Chester, PhD, RDN</a:t>
            </a:r>
          </a:p>
          <a:p>
            <a:pPr>
              <a:lnSpc>
                <a:spcPts val="4160"/>
              </a:lnSpc>
            </a:pPr>
            <a:r>
              <a:rPr lang="en-US" sz="3600" spc="320" dirty="0">
                <a:latin typeface="+mj-lt"/>
              </a:rPr>
              <a:t>Director, OFFICE OF THE CHIEF SCIENTIST</a:t>
            </a:r>
            <a:endParaRPr lang="en-US" sz="3600" spc="320" dirty="0">
              <a:latin typeface="+mj-lt"/>
              <a:cs typeface="Calibri"/>
            </a:endParaRPr>
          </a:p>
          <a:p>
            <a:pPr>
              <a:lnSpc>
                <a:spcPts val="4160"/>
              </a:lnSpc>
            </a:pPr>
            <a:endParaRPr lang="en-US" sz="3600" spc="320" dirty="0">
              <a:latin typeface="+mj-lt"/>
            </a:endParaRPr>
          </a:p>
          <a:p>
            <a:pPr>
              <a:lnSpc>
                <a:spcPts val="4160"/>
              </a:lnSpc>
            </a:pPr>
            <a:r>
              <a:rPr lang="en-US" sz="3600" spc="320" dirty="0">
                <a:latin typeface="+mj-lt"/>
              </a:rPr>
              <a:t> </a:t>
            </a:r>
          </a:p>
          <a:p>
            <a:pPr>
              <a:lnSpc>
                <a:spcPts val="4160"/>
              </a:lnSpc>
            </a:pPr>
            <a:endParaRPr lang="en-US" sz="3600" spc="320" dirty="0">
              <a:latin typeface="+mj-lt"/>
            </a:endParaRPr>
          </a:p>
          <a:p>
            <a:pPr>
              <a:lnSpc>
                <a:spcPts val="4160"/>
              </a:lnSpc>
            </a:pPr>
            <a:r>
              <a:rPr lang="en-US" sz="3600" spc="320" dirty="0">
                <a:latin typeface="+mj-lt"/>
              </a:rPr>
              <a:t>Deirdra.Chester@usda.gov</a:t>
            </a:r>
          </a:p>
          <a:p>
            <a:pPr>
              <a:lnSpc>
                <a:spcPts val="4160"/>
              </a:lnSpc>
            </a:pPr>
            <a:endParaRPr lang="en-US" sz="3600" spc="320" dirty="0">
              <a:latin typeface="+mj-lt"/>
            </a:endParaRPr>
          </a:p>
          <a:p>
            <a:pPr>
              <a:lnSpc>
                <a:spcPts val="4160"/>
              </a:lnSpc>
            </a:pPr>
            <a:endParaRPr lang="en-US" sz="3600" spc="320" dirty="0">
              <a:latin typeface="+mj-lt"/>
            </a:endParaRPr>
          </a:p>
          <a:p>
            <a:pPr>
              <a:lnSpc>
                <a:spcPts val="4160"/>
              </a:lnSpc>
            </a:pPr>
            <a:endParaRPr lang="en-US" sz="3600" spc="320" dirty="0">
              <a:latin typeface="+mj-lt"/>
            </a:endParaRPr>
          </a:p>
          <a:p>
            <a:pPr>
              <a:lnSpc>
                <a:spcPts val="4160"/>
              </a:lnSpc>
            </a:pPr>
            <a:r>
              <a:rPr lang="en-US" sz="3600" spc="320" dirty="0">
                <a:latin typeface="+mj-lt"/>
              </a:rPr>
              <a:t>202-720-3444</a:t>
            </a:r>
          </a:p>
        </p:txBody>
      </p:sp>
      <p:pic>
        <p:nvPicPr>
          <p:cNvPr id="8" name="Picture 7">
            <a:extLst>
              <a:ext uri="{FF2B5EF4-FFF2-40B4-BE49-F238E27FC236}">
                <a16:creationId xmlns:a16="http://schemas.microsoft.com/office/drawing/2014/main" id="{3076EA52-483C-4145-B993-1F6AC919FF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2557" y="3274546"/>
            <a:ext cx="1662480" cy="1662480"/>
          </a:xfrm>
          <a:prstGeom prst="rect">
            <a:avLst/>
          </a:prstGeom>
        </p:spPr>
      </p:pic>
      <p:pic>
        <p:nvPicPr>
          <p:cNvPr id="10" name="Picture 9">
            <a:extLst>
              <a:ext uri="{FF2B5EF4-FFF2-40B4-BE49-F238E27FC236}">
                <a16:creationId xmlns:a16="http://schemas.microsoft.com/office/drawing/2014/main" id="{22D5571A-CC8B-4ABF-8C13-00B34A1BA5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2557" y="5518552"/>
            <a:ext cx="1714500" cy="1714500"/>
          </a:xfrm>
          <a:prstGeom prst="rect">
            <a:avLst/>
          </a:prstGeom>
        </p:spPr>
      </p:pic>
      <p:pic>
        <p:nvPicPr>
          <p:cNvPr id="14" name="Picture 13">
            <a:extLst>
              <a:ext uri="{FF2B5EF4-FFF2-40B4-BE49-F238E27FC236}">
                <a16:creationId xmlns:a16="http://schemas.microsoft.com/office/drawing/2014/main" id="{C81FAE57-0E34-4347-A59F-7DC0D0B8EE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6074" y="7589658"/>
            <a:ext cx="1973442" cy="1973442"/>
          </a:xfrm>
          <a:prstGeom prst="rect">
            <a:avLst/>
          </a:prstGeom>
        </p:spPr>
      </p:pic>
      <p:sp>
        <p:nvSpPr>
          <p:cNvPr id="12" name="TextBox 6">
            <a:extLst>
              <a:ext uri="{FF2B5EF4-FFF2-40B4-BE49-F238E27FC236}">
                <a16:creationId xmlns:a16="http://schemas.microsoft.com/office/drawing/2014/main" id="{7F113D60-2D75-4378-A98C-A125B877657E}"/>
              </a:ext>
            </a:extLst>
          </p:cNvPr>
          <p:cNvSpPr txBox="1"/>
          <p:nvPr/>
        </p:nvSpPr>
        <p:spPr>
          <a:xfrm>
            <a:off x="17145000" y="9561443"/>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Tree>
    <p:extLst>
      <p:ext uri="{BB962C8B-B14F-4D97-AF65-F5344CB8AC3E}">
        <p14:creationId xmlns:p14="http://schemas.microsoft.com/office/powerpoint/2010/main" val="211254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7BAF43-01C4-4396-847A-D5B704D13BE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28700" y="1"/>
            <a:ext cx="7238001" cy="10287000"/>
          </a:xfrm>
          <a:prstGeom prst="rect">
            <a:avLst/>
          </a:prstGeom>
        </p:spPr>
      </p:pic>
      <p:sp>
        <p:nvSpPr>
          <p:cNvPr id="3" name="AutoShape 3"/>
          <p:cNvSpPr/>
          <p:nvPr/>
        </p:nvSpPr>
        <p:spPr>
          <a:xfrm>
            <a:off x="0" y="0"/>
            <a:ext cx="2247900" cy="10287000"/>
          </a:xfrm>
          <a:prstGeom prst="rect">
            <a:avLst/>
          </a:prstGeom>
          <a:solidFill>
            <a:srgbClr val="6FAFAF"/>
          </a:solidFill>
        </p:spPr>
      </p:sp>
      <p:sp>
        <p:nvSpPr>
          <p:cNvPr id="4" name="TextBox 4"/>
          <p:cNvSpPr txBox="1"/>
          <p:nvPr/>
        </p:nvSpPr>
        <p:spPr>
          <a:xfrm>
            <a:off x="9330037" y="647700"/>
            <a:ext cx="9554862" cy="991810"/>
          </a:xfrm>
          <a:prstGeom prst="rect">
            <a:avLst/>
          </a:prstGeom>
        </p:spPr>
        <p:txBody>
          <a:bodyPr wrap="square" lIns="0" tIns="0" rIns="0" bIns="0" rtlCol="0" anchor="t">
            <a:spAutoFit/>
          </a:bodyPr>
          <a:lstStyle/>
          <a:p>
            <a:pPr>
              <a:lnSpc>
                <a:spcPts val="8159"/>
              </a:lnSpc>
            </a:pPr>
            <a:r>
              <a:rPr lang="en-US" sz="6000" b="1" dirty="0">
                <a:latin typeface="+mj-lt"/>
              </a:rPr>
              <a:t>DISCUSSION POINTS</a:t>
            </a:r>
          </a:p>
        </p:txBody>
      </p:sp>
      <p:sp>
        <p:nvSpPr>
          <p:cNvPr id="7" name="TextBox 7"/>
          <p:cNvSpPr txBox="1"/>
          <p:nvPr/>
        </p:nvSpPr>
        <p:spPr>
          <a:xfrm>
            <a:off x="9295401" y="2890391"/>
            <a:ext cx="6228109" cy="1274964"/>
          </a:xfrm>
          <a:prstGeom prst="rect">
            <a:avLst/>
          </a:prstGeom>
        </p:spPr>
        <p:txBody>
          <a:bodyPr lIns="0" tIns="0" rIns="0" bIns="0" rtlCol="0" anchor="t">
            <a:spAutoFit/>
          </a:bodyPr>
          <a:lstStyle/>
          <a:p>
            <a:pPr marL="342900" indent="-342900">
              <a:lnSpc>
                <a:spcPct val="250000"/>
              </a:lnSpc>
              <a:buFont typeface="Arial" panose="020B0604020202020204" pitchFamily="34" charset="0"/>
              <a:buChar char="•"/>
            </a:pPr>
            <a:endParaRPr lang="en-US" sz="2000" dirty="0">
              <a:solidFill>
                <a:srgbClr val="4B4B4B"/>
              </a:solidFill>
              <a:latin typeface="Calibri" panose="020F0502020204030204" pitchFamily="34" charset="0"/>
            </a:endParaRPr>
          </a:p>
          <a:p>
            <a:pPr marL="457200" indent="-457200">
              <a:lnSpc>
                <a:spcPts val="4200"/>
              </a:lnSpc>
              <a:buFont typeface="Arial" panose="020B0604020202020204" pitchFamily="34" charset="0"/>
              <a:buChar char="•"/>
            </a:pPr>
            <a:endParaRPr lang="en-US" sz="3000" dirty="0">
              <a:solidFill>
                <a:srgbClr val="4B4B4B"/>
              </a:solidFill>
              <a:latin typeface="Calibri" panose="020F0502020204030204" pitchFamily="34" charset="0"/>
            </a:endParaRPr>
          </a:p>
        </p:txBody>
      </p:sp>
      <p:sp>
        <p:nvSpPr>
          <p:cNvPr id="9" name="TextBox 6">
            <a:extLst>
              <a:ext uri="{FF2B5EF4-FFF2-40B4-BE49-F238E27FC236}">
                <a16:creationId xmlns:a16="http://schemas.microsoft.com/office/drawing/2014/main" id="{44F84B24-88B4-4471-9E2E-1CC67327CAC7}"/>
              </a:ext>
            </a:extLst>
          </p:cNvPr>
          <p:cNvSpPr txBox="1"/>
          <p:nvPr/>
        </p:nvSpPr>
        <p:spPr>
          <a:xfrm>
            <a:off x="17221200" y="9715500"/>
            <a:ext cx="880157" cy="457048"/>
          </a:xfrm>
          <a:prstGeom prst="rect">
            <a:avLst/>
          </a:prstGeom>
        </p:spPr>
        <p:txBody>
          <a:bodyPr wrap="square" lIns="0" tIns="0" rIns="0" bIns="0" rtlCol="0" anchor="t">
            <a:spAutoFit/>
          </a:bodyPr>
          <a:lstStyle/>
          <a:p>
            <a:pPr algn="r">
              <a:lnSpc>
                <a:spcPts val="1199"/>
              </a:lnSpc>
            </a:pPr>
            <a:r>
              <a:rPr lang="en-US" sz="999" spc="169" dirty="0">
                <a:solidFill>
                  <a:srgbClr val="6FAFAF"/>
                </a:solidFill>
                <a:latin typeface="+mj-lt"/>
              </a:rPr>
              <a:t>OFFICE OF </a:t>
            </a:r>
          </a:p>
          <a:p>
            <a:pPr algn="r">
              <a:lnSpc>
                <a:spcPts val="1199"/>
              </a:lnSpc>
            </a:pPr>
            <a:r>
              <a:rPr lang="en-US" sz="999" spc="169" dirty="0">
                <a:solidFill>
                  <a:srgbClr val="6FAFAF"/>
                </a:solidFill>
                <a:latin typeface="+mj-lt"/>
              </a:rPr>
              <a:t>THE CHIEF</a:t>
            </a:r>
          </a:p>
          <a:p>
            <a:pPr algn="r">
              <a:lnSpc>
                <a:spcPts val="1199"/>
              </a:lnSpc>
            </a:pPr>
            <a:r>
              <a:rPr lang="en-US" sz="999" spc="169" dirty="0">
                <a:solidFill>
                  <a:srgbClr val="6FAFAF"/>
                </a:solidFill>
                <a:latin typeface="+mj-lt"/>
              </a:rPr>
              <a:t> SCIENTIST </a:t>
            </a:r>
          </a:p>
        </p:txBody>
      </p:sp>
      <p:sp>
        <p:nvSpPr>
          <p:cNvPr id="11" name="Content Placeholder 2">
            <a:extLst>
              <a:ext uri="{FF2B5EF4-FFF2-40B4-BE49-F238E27FC236}">
                <a16:creationId xmlns:a16="http://schemas.microsoft.com/office/drawing/2014/main" id="{D8D83CEF-5898-41BE-AC3C-99A8D54AEC07}"/>
              </a:ext>
            </a:extLst>
          </p:cNvPr>
          <p:cNvSpPr txBox="1">
            <a:spLocks/>
          </p:cNvSpPr>
          <p:nvPr/>
        </p:nvSpPr>
        <p:spPr>
          <a:xfrm>
            <a:off x="8977423" y="3424052"/>
            <a:ext cx="8267700" cy="278624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914378" indent="-457200">
              <a:lnSpc>
                <a:spcPct val="150000"/>
              </a:lnSpc>
              <a:spcBef>
                <a:spcPts val="0"/>
              </a:spcBef>
              <a:spcAft>
                <a:spcPts val="600"/>
              </a:spcAft>
              <a:buFont typeface="+mj-lt"/>
              <a:buAutoNum type="arabicPeriod"/>
            </a:pPr>
            <a:r>
              <a:rPr lang="en-US" sz="3600" b="0" dirty="0">
                <a:latin typeface="+mj-lt"/>
              </a:rPr>
              <a:t> REE/OCS Leadership</a:t>
            </a:r>
          </a:p>
          <a:p>
            <a:pPr marL="914378" indent="-457200">
              <a:lnSpc>
                <a:spcPct val="150000"/>
              </a:lnSpc>
              <a:spcBef>
                <a:spcPts val="0"/>
              </a:spcBef>
              <a:spcAft>
                <a:spcPts val="600"/>
              </a:spcAft>
              <a:buFont typeface="+mj-lt"/>
              <a:buAutoNum type="arabicPeriod"/>
            </a:pPr>
            <a:r>
              <a:rPr lang="en-US" sz="3600" b="0" dirty="0">
                <a:latin typeface="+mj-lt"/>
              </a:rPr>
              <a:t> OCS Staff Organization</a:t>
            </a:r>
          </a:p>
          <a:p>
            <a:pPr marL="914378" indent="-457200">
              <a:lnSpc>
                <a:spcPct val="150000"/>
              </a:lnSpc>
              <a:spcBef>
                <a:spcPts val="0"/>
              </a:spcBef>
              <a:spcAft>
                <a:spcPts val="600"/>
              </a:spcAft>
              <a:buFont typeface="+mj-lt"/>
              <a:buAutoNum type="arabicPeriod"/>
            </a:pPr>
            <a:r>
              <a:rPr lang="en-US" sz="3600" b="0" dirty="0">
                <a:latin typeface="+mj-lt"/>
              </a:rPr>
              <a:t> About OCS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57202" y="540050"/>
            <a:ext cx="10385071" cy="1030282"/>
          </a:xfrm>
          <a:prstGeom prst="rect">
            <a:avLst/>
          </a:prstGeom>
        </p:spPr>
        <p:txBody>
          <a:bodyPr lIns="0" tIns="0" rIns="0" bIns="0" rtlCol="0" anchor="t">
            <a:spAutoFit/>
          </a:bodyPr>
          <a:lstStyle/>
          <a:p>
            <a:pPr>
              <a:lnSpc>
                <a:spcPts val="8640"/>
              </a:lnSpc>
            </a:pPr>
            <a:r>
              <a:rPr lang="en-US" sz="6000" b="1" dirty="0">
                <a:latin typeface="+mj-lt"/>
              </a:rPr>
              <a:t>OCS LEADERSHIP </a:t>
            </a:r>
          </a:p>
        </p:txBody>
      </p:sp>
      <p:grpSp>
        <p:nvGrpSpPr>
          <p:cNvPr id="3" name="Group 3"/>
          <p:cNvGrpSpPr/>
          <p:nvPr/>
        </p:nvGrpSpPr>
        <p:grpSpPr>
          <a:xfrm>
            <a:off x="7557202" y="2978362"/>
            <a:ext cx="9118574" cy="9116470"/>
            <a:chOff x="-1" y="-3126667"/>
            <a:chExt cx="8304145" cy="7159713"/>
          </a:xfrm>
        </p:grpSpPr>
        <p:sp>
          <p:nvSpPr>
            <p:cNvPr id="4" name="TextBox 4"/>
            <p:cNvSpPr txBox="1"/>
            <p:nvPr/>
          </p:nvSpPr>
          <p:spPr>
            <a:xfrm>
              <a:off x="-1" y="-3126667"/>
              <a:ext cx="8304145" cy="362876"/>
            </a:xfrm>
            <a:prstGeom prst="rect">
              <a:avLst/>
            </a:prstGeom>
          </p:spPr>
          <p:txBody>
            <a:bodyPr lIns="0" tIns="0" rIns="0" bIns="0" rtlCol="0" anchor="t">
              <a:spAutoFit/>
            </a:bodyPr>
            <a:lstStyle/>
            <a:p>
              <a:pPr>
                <a:lnSpc>
                  <a:spcPts val="4079"/>
                </a:lnSpc>
              </a:pPr>
              <a:endParaRPr lang="en-US" sz="2000" spc="306" dirty="0">
                <a:solidFill>
                  <a:srgbClr val="4B4B4B"/>
                </a:solidFill>
                <a:latin typeface="Calibri" panose="020F0502020204030204" pitchFamily="34" charset="0"/>
                <a:ea typeface="Lato" panose="020B0604020202020204" charset="0"/>
                <a:cs typeface="Calibri" panose="020F0502020204030204" pitchFamily="34" charset="0"/>
              </a:endParaRPr>
            </a:p>
          </p:txBody>
        </p:sp>
        <p:sp>
          <p:nvSpPr>
            <p:cNvPr id="5" name="TextBox 5"/>
            <p:cNvSpPr txBox="1"/>
            <p:nvPr/>
          </p:nvSpPr>
          <p:spPr>
            <a:xfrm>
              <a:off x="-1" y="-3126667"/>
              <a:ext cx="8304145" cy="7159713"/>
            </a:xfrm>
            <a:prstGeom prst="rect">
              <a:avLst/>
            </a:prstGeom>
          </p:spPr>
          <p:txBody>
            <a:bodyPr lIns="0" tIns="0" rIns="0" bIns="0" rtlCol="0" anchor="t">
              <a:spAutoFit/>
            </a:bodyPr>
            <a:lstStyle/>
            <a:p>
              <a:pPr>
                <a:lnSpc>
                  <a:spcPts val="4200"/>
                </a:lnSpc>
              </a:pPr>
              <a:r>
                <a:rPr lang="en-US" sz="3600" b="1" dirty="0">
                  <a:latin typeface="+mj-lt"/>
                  <a:ea typeface="Lato Bold" panose="020B0604020202020204" charset="0"/>
                  <a:cs typeface="Lato Bold" panose="020B0604020202020204" charset="0"/>
                </a:rPr>
                <a:t>Chavonda Jacobs-Young, PhD</a:t>
              </a:r>
              <a:endParaRPr lang="en-US" sz="3600" b="1" dirty="0">
                <a:latin typeface="+mj-lt"/>
              </a:endParaRPr>
            </a:p>
            <a:p>
              <a:pPr>
                <a:lnSpc>
                  <a:spcPts val="4200"/>
                </a:lnSpc>
              </a:pPr>
              <a:r>
                <a:rPr lang="en-US" sz="3600" dirty="0">
                  <a:latin typeface="+mj-lt"/>
                </a:rPr>
                <a:t>Under Secretary for Research, Education, and Economics Mission Area and USDA Chief Scientist</a:t>
              </a:r>
            </a:p>
            <a:p>
              <a:pPr>
                <a:lnSpc>
                  <a:spcPts val="4200"/>
                </a:lnSpc>
              </a:pPr>
              <a:endParaRPr lang="en-US" sz="3600" b="1" dirty="0">
                <a:latin typeface="+mj-lt"/>
              </a:endParaRPr>
            </a:p>
            <a:p>
              <a:pPr>
                <a:lnSpc>
                  <a:spcPts val="4200"/>
                </a:lnSpc>
              </a:pPr>
              <a:endParaRPr lang="en-US" sz="3600" b="1" dirty="0">
                <a:latin typeface="+mj-lt"/>
              </a:endParaRPr>
            </a:p>
            <a:p>
              <a:pPr>
                <a:lnSpc>
                  <a:spcPts val="4200"/>
                </a:lnSpc>
              </a:pPr>
              <a:endParaRPr lang="en-US" sz="3600" b="1" dirty="0">
                <a:latin typeface="+mj-lt"/>
              </a:endParaRPr>
            </a:p>
            <a:p>
              <a:pPr>
                <a:lnSpc>
                  <a:spcPts val="4200"/>
                </a:lnSpc>
              </a:pPr>
              <a:endParaRPr lang="en-US" sz="3600" b="1" dirty="0">
                <a:latin typeface="+mj-lt"/>
              </a:endParaRPr>
            </a:p>
            <a:p>
              <a:pPr>
                <a:lnSpc>
                  <a:spcPts val="4200"/>
                </a:lnSpc>
              </a:pPr>
              <a:endParaRPr lang="en-US" sz="3600" b="1" dirty="0">
                <a:latin typeface="+mj-lt"/>
              </a:endParaRPr>
            </a:p>
            <a:p>
              <a:pPr>
                <a:lnSpc>
                  <a:spcPts val="4200"/>
                </a:lnSpc>
              </a:pPr>
              <a:r>
                <a:rPr lang="en-US" sz="3600" b="1" dirty="0">
                  <a:latin typeface="+mj-lt"/>
                  <a:ea typeface="Lato Bold" panose="020B0604020202020204" charset="0"/>
                  <a:cs typeface="Lato Bold" panose="020B0604020202020204" charset="0"/>
                </a:rPr>
                <a:t>Deirdra Chester, PhD, RDN</a:t>
              </a:r>
              <a:endParaRPr lang="en-US" sz="3600" b="1" dirty="0">
                <a:latin typeface="+mj-lt"/>
              </a:endParaRPr>
            </a:p>
            <a:p>
              <a:pPr>
                <a:lnSpc>
                  <a:spcPts val="4200"/>
                </a:lnSpc>
              </a:pPr>
              <a:r>
                <a:rPr lang="en-US" sz="3600" dirty="0">
                  <a:latin typeface="+mj-lt"/>
                </a:rPr>
                <a:t>Director, Office of the Chief Scientist </a:t>
              </a:r>
            </a:p>
            <a:p>
              <a:pPr>
                <a:lnSpc>
                  <a:spcPts val="4200"/>
                </a:lnSpc>
              </a:pPr>
              <a:endParaRPr lang="en-US" sz="2800" dirty="0">
                <a:latin typeface="+mj-lt"/>
              </a:endParaRPr>
            </a:p>
            <a:p>
              <a:pPr>
                <a:lnSpc>
                  <a:spcPts val="4200"/>
                </a:lnSpc>
              </a:pPr>
              <a:endParaRPr lang="en-US" sz="2800" dirty="0">
                <a:latin typeface="+mj-lt"/>
              </a:endParaRPr>
            </a:p>
            <a:p>
              <a:pPr>
                <a:lnSpc>
                  <a:spcPts val="4200"/>
                </a:lnSpc>
              </a:pPr>
              <a:endParaRPr lang="en-US" sz="2800" dirty="0">
                <a:latin typeface="+mj-lt"/>
              </a:endParaRPr>
            </a:p>
            <a:p>
              <a:pPr>
                <a:lnSpc>
                  <a:spcPts val="4200"/>
                </a:lnSpc>
              </a:pPr>
              <a:endParaRPr lang="en-US" sz="2800" dirty="0">
                <a:latin typeface="+mj-lt"/>
              </a:endParaRPr>
            </a:p>
            <a:p>
              <a:pPr>
                <a:lnSpc>
                  <a:spcPts val="4200"/>
                </a:lnSpc>
              </a:pPr>
              <a:r>
                <a:rPr lang="en-US" sz="2800" dirty="0">
                  <a:latin typeface="+mj-lt"/>
                </a:rPr>
                <a:t> </a:t>
              </a:r>
            </a:p>
            <a:p>
              <a:pPr>
                <a:lnSpc>
                  <a:spcPts val="4200"/>
                </a:lnSpc>
              </a:pPr>
              <a:endParaRPr lang="en-US" sz="2800" dirty="0">
                <a:latin typeface="+mj-lt"/>
              </a:endParaRPr>
            </a:p>
          </p:txBody>
        </p:sp>
      </p:grpSp>
      <p:pic>
        <p:nvPicPr>
          <p:cNvPr id="13" name="Picture 12">
            <a:extLst>
              <a:ext uri="{FF2B5EF4-FFF2-40B4-BE49-F238E27FC236}">
                <a16:creationId xmlns:a16="http://schemas.microsoft.com/office/drawing/2014/main" id="{705D07CF-FE70-49D5-B873-21BA004CD8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1"/>
          <a:stretch/>
        </p:blipFill>
        <p:spPr>
          <a:xfrm>
            <a:off x="2286000" y="1173741"/>
            <a:ext cx="3885513" cy="3886200"/>
          </a:xfrm>
          <a:prstGeom prst="rect">
            <a:avLst/>
          </a:prstGeom>
        </p:spPr>
      </p:pic>
      <p:sp>
        <p:nvSpPr>
          <p:cNvPr id="15" name="TextBox 6">
            <a:extLst>
              <a:ext uri="{FF2B5EF4-FFF2-40B4-BE49-F238E27FC236}">
                <a16:creationId xmlns:a16="http://schemas.microsoft.com/office/drawing/2014/main" id="{1C6E7AFF-3D22-40E0-A704-1176F9D525B8}"/>
              </a:ext>
            </a:extLst>
          </p:cNvPr>
          <p:cNvSpPr txBox="1"/>
          <p:nvPr/>
        </p:nvSpPr>
        <p:spPr>
          <a:xfrm>
            <a:off x="173943" y="9711872"/>
            <a:ext cx="880157" cy="457048"/>
          </a:xfrm>
          <a:prstGeom prst="rect">
            <a:avLst/>
          </a:prstGeom>
        </p:spPr>
        <p:txBody>
          <a:bodyPr wrap="square" lIns="0" tIns="0" rIns="0" bIns="0" rtlCol="0" anchor="t">
            <a:spAutoFit/>
          </a:bodyPr>
          <a:lstStyle/>
          <a:p>
            <a:pPr algn="r">
              <a:lnSpc>
                <a:spcPts val="1199"/>
              </a:lnSpc>
            </a:pPr>
            <a:r>
              <a:rPr lang="en-US" sz="999" spc="169" dirty="0">
                <a:solidFill>
                  <a:srgbClr val="6FAFAF"/>
                </a:solidFill>
                <a:latin typeface="+mj-lt"/>
              </a:rPr>
              <a:t>OFFICE OF </a:t>
            </a:r>
          </a:p>
          <a:p>
            <a:pPr algn="r">
              <a:lnSpc>
                <a:spcPts val="1199"/>
              </a:lnSpc>
            </a:pPr>
            <a:r>
              <a:rPr lang="en-US" sz="999" spc="169" dirty="0">
                <a:solidFill>
                  <a:srgbClr val="6FAFAF"/>
                </a:solidFill>
                <a:latin typeface="+mj-lt"/>
              </a:rPr>
              <a:t>THE CHIEF</a:t>
            </a:r>
          </a:p>
          <a:p>
            <a:pPr algn="r">
              <a:lnSpc>
                <a:spcPts val="1199"/>
              </a:lnSpc>
            </a:pPr>
            <a:r>
              <a:rPr lang="en-US" sz="999" spc="169" dirty="0">
                <a:solidFill>
                  <a:srgbClr val="6FAFAF"/>
                </a:solidFill>
                <a:latin typeface="+mj-lt"/>
              </a:rPr>
              <a:t> SCIENTIST </a:t>
            </a:r>
          </a:p>
        </p:txBody>
      </p:sp>
      <p:pic>
        <p:nvPicPr>
          <p:cNvPr id="7" name="Picture 6">
            <a:extLst>
              <a:ext uri="{FF2B5EF4-FFF2-40B4-BE49-F238E27FC236}">
                <a16:creationId xmlns:a16="http://schemas.microsoft.com/office/drawing/2014/main" id="{9E939B40-0694-A8A7-42D2-6ABFC024E26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74476" y="5600700"/>
            <a:ext cx="3108559" cy="3885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5816140"/>
            <a:ext cx="18209365" cy="4915339"/>
          </a:xfrm>
          <a:prstGeom prst="rect">
            <a:avLst/>
          </a:prstGeom>
        </p:spPr>
      </p:pic>
      <p:sp>
        <p:nvSpPr>
          <p:cNvPr id="3" name="AutoShape 3"/>
          <p:cNvSpPr/>
          <p:nvPr/>
        </p:nvSpPr>
        <p:spPr>
          <a:xfrm>
            <a:off x="14995378" y="5816140"/>
            <a:ext cx="3292622" cy="4915339"/>
          </a:xfrm>
          <a:prstGeom prst="rect">
            <a:avLst/>
          </a:prstGeom>
          <a:solidFill>
            <a:srgbClr val="6FAFAF"/>
          </a:solidFill>
        </p:spPr>
      </p:sp>
      <p:sp>
        <p:nvSpPr>
          <p:cNvPr id="4" name="TextBox 4"/>
          <p:cNvSpPr txBox="1"/>
          <p:nvPr/>
        </p:nvSpPr>
        <p:spPr>
          <a:xfrm>
            <a:off x="1028700" y="1447800"/>
            <a:ext cx="8515358" cy="2043380"/>
          </a:xfrm>
          <a:prstGeom prst="rect">
            <a:avLst/>
          </a:prstGeom>
        </p:spPr>
        <p:txBody>
          <a:bodyPr lIns="0" tIns="0" rIns="0" bIns="0" rtlCol="0" anchor="t">
            <a:spAutoFit/>
          </a:bodyPr>
          <a:lstStyle/>
          <a:p>
            <a:pPr>
              <a:lnSpc>
                <a:spcPts val="8159"/>
              </a:lnSpc>
            </a:pPr>
            <a:r>
              <a:rPr lang="en-US" sz="6000" b="1" spc="136" dirty="0">
                <a:latin typeface="+mj-lt"/>
              </a:rPr>
              <a:t>ABOUT THE OFFICE OF THE CHIEF SCIENTIST</a:t>
            </a:r>
          </a:p>
        </p:txBody>
      </p:sp>
      <p:grpSp>
        <p:nvGrpSpPr>
          <p:cNvPr id="5" name="Group 5"/>
          <p:cNvGrpSpPr/>
          <p:nvPr/>
        </p:nvGrpSpPr>
        <p:grpSpPr>
          <a:xfrm>
            <a:off x="8875295" y="1072569"/>
            <a:ext cx="9448800" cy="4311437"/>
            <a:chOff x="-2874528" y="-536595"/>
            <a:chExt cx="12598399" cy="5165304"/>
          </a:xfrm>
        </p:grpSpPr>
        <p:sp>
          <p:nvSpPr>
            <p:cNvPr id="6" name="TextBox 6"/>
            <p:cNvSpPr txBox="1"/>
            <p:nvPr/>
          </p:nvSpPr>
          <p:spPr>
            <a:xfrm>
              <a:off x="-2874528" y="-536595"/>
              <a:ext cx="12598399" cy="5165304"/>
            </a:xfrm>
            <a:prstGeom prst="rect">
              <a:avLst/>
            </a:prstGeom>
          </p:spPr>
          <p:txBody>
            <a:bodyPr wrap="square" lIns="0" tIns="0" rIns="0" bIns="0" rtlCol="0" anchor="t">
              <a:spAutoFit/>
            </a:bodyPr>
            <a:lstStyle/>
            <a:p>
              <a:pPr>
                <a:lnSpc>
                  <a:spcPts val="4079"/>
                </a:lnSpc>
              </a:pPr>
              <a:endParaRPr lang="en-US" sz="3200" spc="306" dirty="0">
                <a:latin typeface="+mj-lt"/>
                <a:ea typeface="Lato" panose="020B0604020202020204" charset="0"/>
                <a:cs typeface="Calibri" panose="020F0502020204030204" pitchFamily="34" charset="0"/>
              </a:endParaRPr>
            </a:p>
            <a:p>
              <a:r>
                <a:rPr lang="en-US" sz="3200" dirty="0">
                  <a:latin typeface="+mj-lt"/>
                  <a:ea typeface="Lato" panose="020B0604020202020204" charset="0"/>
                  <a:cs typeface="Calibri" panose="020F0502020204030204" pitchFamily="34" charset="0"/>
                </a:rPr>
                <a:t>The Office of the Chief Scientist provides scientific leadership and coordination across the Department.</a:t>
              </a:r>
            </a:p>
            <a:p>
              <a:endParaRPr lang="en-US" sz="3200" dirty="0">
                <a:latin typeface="+mj-lt"/>
                <a:ea typeface="Lato" panose="020B0604020202020204" charset="0"/>
                <a:cs typeface="Calibri" panose="020F0502020204030204" pitchFamily="34" charset="0"/>
              </a:endParaRPr>
            </a:p>
            <a:p>
              <a:r>
                <a:rPr lang="en-US" sz="3200" dirty="0">
                  <a:latin typeface="+mj-lt"/>
                  <a:ea typeface="Lato" panose="020B0604020202020204" charset="0"/>
                  <a:cs typeface="Calibri" panose="020F0502020204030204" pitchFamily="34" charset="0"/>
                </a:rPr>
                <a:t>We make sure that research supported by, and scientific advice provided to, USDA and external stakeholders are held to the highest standards of intellectual rigor and scientific integrity.</a:t>
              </a:r>
            </a:p>
            <a:p>
              <a:endParaRPr lang="en-US" sz="2200" spc="306" dirty="0">
                <a:latin typeface="+mj-lt"/>
                <a:ea typeface="Lato" panose="020B0604020202020204" charset="0"/>
                <a:cs typeface="Calibri" panose="020F0502020204030204" pitchFamily="34" charset="0"/>
              </a:endParaRPr>
            </a:p>
          </p:txBody>
        </p:sp>
        <p:sp>
          <p:nvSpPr>
            <p:cNvPr id="7" name="TextBox 7"/>
            <p:cNvSpPr txBox="1"/>
            <p:nvPr/>
          </p:nvSpPr>
          <p:spPr>
            <a:xfrm>
              <a:off x="0" y="1019172"/>
              <a:ext cx="8304144" cy="605640"/>
            </a:xfrm>
            <a:prstGeom prst="rect">
              <a:avLst/>
            </a:prstGeom>
          </p:spPr>
          <p:txBody>
            <a:bodyPr lIns="0" tIns="0" rIns="0" bIns="0" rtlCol="0" anchor="t">
              <a:spAutoFit/>
            </a:bodyPr>
            <a:lstStyle/>
            <a:p>
              <a:pPr>
                <a:lnSpc>
                  <a:spcPts val="4200"/>
                </a:lnSpc>
              </a:pPr>
              <a:endParaRPr lang="en-US" sz="3000" dirty="0">
                <a:solidFill>
                  <a:srgbClr val="4B4B4B"/>
                </a:solidFill>
                <a:latin typeface="Calibri" panose="020F0502020204030204" pitchFamily="34" charset="0"/>
              </a:endParaRPr>
            </a:p>
          </p:txBody>
        </p:sp>
      </p:grpSp>
      <p:sp>
        <p:nvSpPr>
          <p:cNvPr id="9" name="TextBox 6">
            <a:extLst>
              <a:ext uri="{FF2B5EF4-FFF2-40B4-BE49-F238E27FC236}">
                <a16:creationId xmlns:a16="http://schemas.microsoft.com/office/drawing/2014/main" id="{7BFF8E2F-A1FF-4069-9C05-4145B681165D}"/>
              </a:ext>
            </a:extLst>
          </p:cNvPr>
          <p:cNvSpPr txBox="1"/>
          <p:nvPr/>
        </p:nvSpPr>
        <p:spPr>
          <a:xfrm>
            <a:off x="304800" y="9639300"/>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Connector: Elbow 50">
            <a:extLst>
              <a:ext uri="{FF2B5EF4-FFF2-40B4-BE49-F238E27FC236}">
                <a16:creationId xmlns:a16="http://schemas.microsoft.com/office/drawing/2014/main" id="{81F949D3-4436-474E-B0E1-FDE0BE2AFD41}"/>
              </a:ext>
            </a:extLst>
          </p:cNvPr>
          <p:cNvCxnSpPr>
            <a:cxnSpLocks/>
          </p:cNvCxnSpPr>
          <p:nvPr/>
        </p:nvCxnSpPr>
        <p:spPr>
          <a:xfrm rot="10800000" flipV="1">
            <a:off x="1187836" y="8044541"/>
            <a:ext cx="1805597" cy="1089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7" name="TextBox 2">
            <a:extLst>
              <a:ext uri="{FF2B5EF4-FFF2-40B4-BE49-F238E27FC236}">
                <a16:creationId xmlns:a16="http://schemas.microsoft.com/office/drawing/2014/main" id="{F9B50864-4FDA-461A-8425-A06AC23C1779}"/>
              </a:ext>
            </a:extLst>
          </p:cNvPr>
          <p:cNvSpPr txBox="1"/>
          <p:nvPr/>
        </p:nvSpPr>
        <p:spPr>
          <a:xfrm>
            <a:off x="317459" y="115124"/>
            <a:ext cx="16840200" cy="1050609"/>
          </a:xfrm>
          <a:prstGeom prst="rect">
            <a:avLst/>
          </a:prstGeom>
        </p:spPr>
        <p:txBody>
          <a:bodyPr wrap="square" lIns="0" tIns="0" rIns="0" bIns="0" rtlCol="0" anchor="t">
            <a:spAutoFit/>
          </a:bodyPr>
          <a:lstStyle/>
          <a:p>
            <a:pPr algn="ctr">
              <a:lnSpc>
                <a:spcPts val="8640"/>
              </a:lnSpc>
            </a:pPr>
            <a:r>
              <a:rPr lang="en-US" sz="6000" b="1" dirty="0">
                <a:latin typeface="+mj-lt"/>
              </a:rPr>
              <a:t>OCS STAFF ORGANIZATION</a:t>
            </a:r>
          </a:p>
        </p:txBody>
      </p:sp>
      <p:cxnSp>
        <p:nvCxnSpPr>
          <p:cNvPr id="45" name="Connector: Elbow 44">
            <a:extLst>
              <a:ext uri="{FF2B5EF4-FFF2-40B4-BE49-F238E27FC236}">
                <a16:creationId xmlns:a16="http://schemas.microsoft.com/office/drawing/2014/main" id="{9DB3BA22-CEF7-45D1-ADD6-B15EDA6DA427}"/>
              </a:ext>
            </a:extLst>
          </p:cNvPr>
          <p:cNvCxnSpPr>
            <a:cxnSpLocks/>
          </p:cNvCxnSpPr>
          <p:nvPr/>
        </p:nvCxnSpPr>
        <p:spPr>
          <a:xfrm rot="5400000">
            <a:off x="11837871" y="3257957"/>
            <a:ext cx="1314584"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83A68FC9-7AEA-4FA7-B6BF-71DE80CAE09F}"/>
              </a:ext>
            </a:extLst>
          </p:cNvPr>
          <p:cNvCxnSpPr>
            <a:cxnSpLocks/>
          </p:cNvCxnSpPr>
          <p:nvPr/>
        </p:nvCxnSpPr>
        <p:spPr>
          <a:xfrm rot="16200000" flipH="1">
            <a:off x="1110471" y="6640214"/>
            <a:ext cx="2808656" cy="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DAF967EE-2CE2-4015-BEB0-CAC65E2B928A}"/>
              </a:ext>
            </a:extLst>
          </p:cNvPr>
          <p:cNvCxnSpPr>
            <a:cxnSpLocks/>
          </p:cNvCxnSpPr>
          <p:nvPr/>
        </p:nvCxnSpPr>
        <p:spPr>
          <a:xfrm rot="10800000" flipV="1">
            <a:off x="1163923" y="7301372"/>
            <a:ext cx="1805597" cy="1089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C88B6D2B-46A8-4BD3-ACE8-30E92F86489D}"/>
              </a:ext>
            </a:extLst>
          </p:cNvPr>
          <p:cNvCxnSpPr>
            <a:cxnSpLocks/>
          </p:cNvCxnSpPr>
          <p:nvPr/>
        </p:nvCxnSpPr>
        <p:spPr>
          <a:xfrm rot="10800000" flipV="1">
            <a:off x="856711" y="6315597"/>
            <a:ext cx="2268565" cy="16005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0F7AA6DA-CFE1-42E9-A275-7DB0D6877972}"/>
              </a:ext>
            </a:extLst>
          </p:cNvPr>
          <p:cNvCxnSpPr>
            <a:cxnSpLocks/>
          </p:cNvCxnSpPr>
          <p:nvPr/>
        </p:nvCxnSpPr>
        <p:spPr>
          <a:xfrm rot="10800000" flipV="1">
            <a:off x="5533991" y="5760521"/>
            <a:ext cx="3526991" cy="3087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F82E7C4E-41CA-48A3-9029-0E91F4806873}"/>
              </a:ext>
            </a:extLst>
          </p:cNvPr>
          <p:cNvCxnSpPr>
            <a:cxnSpLocks/>
          </p:cNvCxnSpPr>
          <p:nvPr/>
        </p:nvCxnSpPr>
        <p:spPr>
          <a:xfrm rot="10800000" flipV="1">
            <a:off x="5533993" y="6640172"/>
            <a:ext cx="3711647" cy="5242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8DC6BE5F-FF54-43A7-9192-7607CE64C160}"/>
              </a:ext>
            </a:extLst>
          </p:cNvPr>
          <p:cNvCxnSpPr>
            <a:cxnSpLocks/>
          </p:cNvCxnSpPr>
          <p:nvPr/>
        </p:nvCxnSpPr>
        <p:spPr>
          <a:xfrm flipV="1">
            <a:off x="7315201" y="2412681"/>
            <a:ext cx="5788470" cy="170945"/>
          </a:xfrm>
          <a:prstGeom prst="bentConnector3">
            <a:avLst>
              <a:gd name="adj1" fmla="val 33372"/>
            </a:avLst>
          </a:prstGeom>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9EC16D94-1AEC-4E6B-A9D3-468CB44A1963}"/>
              </a:ext>
            </a:extLst>
          </p:cNvPr>
          <p:cNvCxnSpPr>
            <a:cxnSpLocks/>
          </p:cNvCxnSpPr>
          <p:nvPr/>
        </p:nvCxnSpPr>
        <p:spPr>
          <a:xfrm rot="10800000" flipV="1">
            <a:off x="14038451" y="5087235"/>
            <a:ext cx="1805597" cy="1089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69B17AC0-6639-47C6-BADB-3D1795C009F5}"/>
              </a:ext>
            </a:extLst>
          </p:cNvPr>
          <p:cNvCxnSpPr>
            <a:cxnSpLocks/>
          </p:cNvCxnSpPr>
          <p:nvPr/>
        </p:nvCxnSpPr>
        <p:spPr>
          <a:xfrm rot="10800000" flipV="1">
            <a:off x="5498124" y="4725919"/>
            <a:ext cx="3506433" cy="1112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B5DBB500-C00F-4BD0-BCB8-521D6CBA66BF}"/>
              </a:ext>
            </a:extLst>
          </p:cNvPr>
          <p:cNvCxnSpPr>
            <a:cxnSpLocks/>
          </p:cNvCxnSpPr>
          <p:nvPr/>
        </p:nvCxnSpPr>
        <p:spPr>
          <a:xfrm rot="10800000" flipV="1">
            <a:off x="2191420" y="4243234"/>
            <a:ext cx="6131251" cy="1171753"/>
          </a:xfrm>
          <a:prstGeom prst="bentConnector3">
            <a:avLst>
              <a:gd name="adj1" fmla="val 94741"/>
            </a:avLst>
          </a:prstGeom>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77C994DC-F9CD-41A7-BB51-288F207EBEC3}"/>
              </a:ext>
            </a:extLst>
          </p:cNvPr>
          <p:cNvCxnSpPr>
            <a:cxnSpLocks/>
          </p:cNvCxnSpPr>
          <p:nvPr/>
        </p:nvCxnSpPr>
        <p:spPr>
          <a:xfrm>
            <a:off x="8306940" y="4245508"/>
            <a:ext cx="6432183" cy="1017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2B281C7-CB30-4703-AAF2-B002058CACCF}"/>
              </a:ext>
            </a:extLst>
          </p:cNvPr>
          <p:cNvCxnSpPr>
            <a:cxnSpLocks/>
          </p:cNvCxnSpPr>
          <p:nvPr/>
        </p:nvCxnSpPr>
        <p:spPr>
          <a:xfrm>
            <a:off x="8322670" y="1657211"/>
            <a:ext cx="34408" cy="6969019"/>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84">
            <a:extLst>
              <a:ext uri="{FF2B5EF4-FFF2-40B4-BE49-F238E27FC236}">
                <a16:creationId xmlns:a16="http://schemas.microsoft.com/office/drawing/2014/main" id="{C0F638AD-1275-4E07-9E0D-E644F36C8BAC}"/>
              </a:ext>
            </a:extLst>
          </p:cNvPr>
          <p:cNvSpPr>
            <a:spLocks noChangeArrowheads="1"/>
          </p:cNvSpPr>
          <p:nvPr/>
        </p:nvSpPr>
        <p:spPr bwMode="auto">
          <a:xfrm>
            <a:off x="8912598" y="4406981"/>
            <a:ext cx="2629960" cy="670825"/>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dirty="0">
                <a:ln w="0"/>
                <a:solidFill>
                  <a:schemeClr val="bg1"/>
                </a:solidFill>
                <a:effectLst>
                  <a:outerShdw blurRad="38100" dist="19050" dir="2700000" algn="tl" rotWithShape="0">
                    <a:schemeClr val="dk1">
                      <a:alpha val="40000"/>
                    </a:schemeClr>
                  </a:outerShdw>
                </a:effectLst>
              </a:rPr>
              <a:t>HOLLY WIGGINS </a:t>
            </a:r>
          </a:p>
          <a:p>
            <a:pPr algn="ctr">
              <a:lnSpc>
                <a:spcPts val="1050"/>
              </a:lnSpc>
            </a:pPr>
            <a:endParaRPr lang="en-US" sz="100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    Strategic Planning, Program Evaluation </a:t>
            </a:r>
            <a:br>
              <a:rPr lang="en-US" sz="1000" dirty="0">
                <a:ln w="0"/>
                <a:solidFill>
                  <a:schemeClr val="bg1"/>
                </a:solidFill>
                <a:effectLst>
                  <a:outerShdw blurRad="38100" dist="19050" dir="2700000" algn="tl" rotWithShape="0">
                    <a:schemeClr val="dk1">
                      <a:alpha val="40000"/>
                    </a:schemeClr>
                  </a:outerShdw>
                </a:effectLst>
              </a:rPr>
            </a:br>
            <a:r>
              <a:rPr lang="en-US" sz="1000" dirty="0">
                <a:ln w="0"/>
                <a:solidFill>
                  <a:schemeClr val="bg1"/>
                </a:solidFill>
                <a:effectLst>
                  <a:outerShdw blurRad="38100" dist="19050" dir="2700000" algn="tl" rotWithShape="0">
                    <a:schemeClr val="dk1">
                      <a:alpha val="40000"/>
                    </a:schemeClr>
                  </a:outerShdw>
                </a:effectLst>
              </a:rPr>
              <a:t>and Enterprise Risk Officer</a:t>
            </a:r>
          </a:p>
        </p:txBody>
      </p:sp>
      <p:sp>
        <p:nvSpPr>
          <p:cNvPr id="80" name="Rectangle 32">
            <a:extLst>
              <a:ext uri="{FF2B5EF4-FFF2-40B4-BE49-F238E27FC236}">
                <a16:creationId xmlns:a16="http://schemas.microsoft.com/office/drawing/2014/main" id="{C6BE2BD0-DABB-46EF-8BFC-02B2A16A97B6}"/>
              </a:ext>
            </a:extLst>
          </p:cNvPr>
          <p:cNvSpPr>
            <a:spLocks noChangeArrowheads="1"/>
          </p:cNvSpPr>
          <p:nvPr/>
        </p:nvSpPr>
        <p:spPr bwMode="auto">
          <a:xfrm>
            <a:off x="8912598" y="6377130"/>
            <a:ext cx="2631715" cy="550678"/>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JAimE ADAMS</a:t>
            </a:r>
          </a:p>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 </a:t>
            </a:r>
          </a:p>
          <a:p>
            <a:pPr algn="ctr">
              <a:lnSpc>
                <a:spcPts val="1050"/>
              </a:lnSpc>
            </a:pPr>
            <a:r>
              <a:rPr lang="en-US" sz="1000" dirty="0">
                <a:ln w="0"/>
                <a:solidFill>
                  <a:prstClr val="white"/>
                </a:solidFill>
                <a:effectLst>
                  <a:outerShdw blurRad="38100" dist="19050" dir="2700000" algn="tl" rotWithShape="0">
                    <a:prstClr val="black">
                      <a:alpha val="40000"/>
                    </a:prstClr>
                  </a:outerShdw>
                </a:effectLst>
              </a:rPr>
              <a:t>Senior Advisor for International Affairs</a:t>
            </a:r>
            <a:endParaRPr lang="en-US" sz="1000" cap="all" dirty="0">
              <a:ln w="0"/>
              <a:solidFill>
                <a:schemeClr val="bg1"/>
              </a:solidFill>
              <a:effectLst>
                <a:outerShdw blurRad="38100" dist="19050" dir="2700000" algn="tl" rotWithShape="0">
                  <a:schemeClr val="dk1">
                    <a:alpha val="40000"/>
                  </a:schemeClr>
                </a:outerShdw>
              </a:effectLst>
            </a:endParaRPr>
          </a:p>
        </p:txBody>
      </p:sp>
      <p:sp>
        <p:nvSpPr>
          <p:cNvPr id="81" name="Rectangle 39">
            <a:extLst>
              <a:ext uri="{FF2B5EF4-FFF2-40B4-BE49-F238E27FC236}">
                <a16:creationId xmlns:a16="http://schemas.microsoft.com/office/drawing/2014/main" id="{59EB7277-81BD-443A-AFDC-D9114E749556}"/>
              </a:ext>
            </a:extLst>
          </p:cNvPr>
          <p:cNvSpPr>
            <a:spLocks noChangeArrowheads="1"/>
          </p:cNvSpPr>
          <p:nvPr/>
        </p:nvSpPr>
        <p:spPr bwMode="auto">
          <a:xfrm>
            <a:off x="8912597" y="7250268"/>
            <a:ext cx="2631715" cy="582594"/>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 NEENA Anandaraman</a:t>
            </a:r>
          </a:p>
          <a:p>
            <a:pPr algn="ctr">
              <a:lnSpc>
                <a:spcPts val="1050"/>
              </a:lnSpc>
            </a:pPr>
            <a:endParaRPr lang="en-US" sz="1200" cap="all" dirty="0">
              <a:ln w="0"/>
              <a:solidFill>
                <a:schemeClr val="bg1"/>
              </a:solidFill>
              <a:effectLst>
                <a:outerShdw blurRad="38100" dist="19050" dir="2700000" algn="tl" rotWithShape="0">
                  <a:schemeClr val="dk1">
                    <a:alpha val="40000"/>
                  </a:schemeClr>
                </a:outerShdw>
              </a:effectLst>
            </a:endParaRPr>
          </a:p>
          <a:p>
            <a:pPr lvl="0" algn="ctr">
              <a:lnSpc>
                <a:spcPts val="1050"/>
              </a:lnSpc>
            </a:pPr>
            <a:r>
              <a:rPr lang="en-US" sz="1000" dirty="0">
                <a:ln w="0"/>
                <a:solidFill>
                  <a:prstClr val="white"/>
                </a:solidFill>
                <a:effectLst>
                  <a:outerShdw blurRad="38100" dist="19050" dir="2700000" algn="tl" rotWithShape="0">
                    <a:prstClr val="black">
                      <a:alpha val="40000"/>
                    </a:prstClr>
                  </a:outerShdw>
                </a:effectLst>
              </a:rPr>
              <a:t>Veterinary Science Policy Advisor</a:t>
            </a:r>
            <a:r>
              <a:rPr lang="en-US" sz="1000" dirty="0">
                <a:ln w="0"/>
                <a:solidFill>
                  <a:schemeClr val="bg1"/>
                </a:solidFill>
                <a:effectLst>
                  <a:outerShdw blurRad="38100" dist="19050" dir="2700000" algn="tl" rotWithShape="0">
                    <a:schemeClr val="dk1">
                      <a:alpha val="40000"/>
                    </a:schemeClr>
                  </a:outerShdw>
                </a:effectLst>
              </a:rPr>
              <a:t> </a:t>
            </a:r>
          </a:p>
        </p:txBody>
      </p:sp>
      <p:sp>
        <p:nvSpPr>
          <p:cNvPr id="84" name="Rectangle 32">
            <a:extLst>
              <a:ext uri="{FF2B5EF4-FFF2-40B4-BE49-F238E27FC236}">
                <a16:creationId xmlns:a16="http://schemas.microsoft.com/office/drawing/2014/main" id="{58FE07BF-580D-4707-B220-C3D2033AD17B}"/>
              </a:ext>
            </a:extLst>
          </p:cNvPr>
          <p:cNvSpPr>
            <a:spLocks noChangeArrowheads="1"/>
          </p:cNvSpPr>
          <p:nvPr/>
        </p:nvSpPr>
        <p:spPr bwMode="auto">
          <a:xfrm>
            <a:off x="8912597" y="5437701"/>
            <a:ext cx="2629960" cy="688221"/>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r>
              <a:rPr lang="en-US" sz="1200" cap="all" dirty="0">
                <a:ln w="0"/>
                <a:solidFill>
                  <a:schemeClr val="bg1"/>
                </a:solidFill>
                <a:effectLst>
                  <a:outerShdw blurRad="38100" dist="19050" dir="2700000" algn="tl" rotWithShape="0">
                    <a:schemeClr val="dk1">
                      <a:alpha val="40000"/>
                    </a:schemeClr>
                  </a:outerShdw>
                </a:effectLst>
              </a:rPr>
              <a:t>William TRENKLE </a:t>
            </a:r>
          </a:p>
          <a:p>
            <a:pPr algn="ctr"/>
            <a:endParaRPr lang="en-US" sz="1200" cap="all" dirty="0">
              <a:ln w="0"/>
              <a:solidFill>
                <a:schemeClr val="bg1"/>
              </a:solidFill>
              <a:effectLst>
                <a:outerShdw blurRad="38100" dist="19050" dir="2700000" algn="tl" rotWithShape="0">
                  <a:schemeClr val="dk1">
                    <a:alpha val="40000"/>
                  </a:schemeClr>
                </a:outerShdw>
              </a:effectLst>
            </a:endParaRPr>
          </a:p>
          <a:p>
            <a:pPr algn="ctr"/>
            <a:r>
              <a:rPr lang="en-US" sz="1000" dirty="0">
                <a:ln w="0"/>
                <a:solidFill>
                  <a:schemeClr val="bg1"/>
                </a:solidFill>
                <a:effectLst>
                  <a:outerShdw blurRad="38100" dist="19050" dir="2700000" algn="tl" rotWithShape="0">
                    <a:schemeClr val="dk1">
                      <a:alpha val="40000"/>
                    </a:schemeClr>
                  </a:outerShdw>
                </a:effectLst>
              </a:rPr>
              <a:t>Departmental Scientific Integrity Officer/Research Integrity Officer</a:t>
            </a:r>
          </a:p>
        </p:txBody>
      </p:sp>
      <p:sp>
        <p:nvSpPr>
          <p:cNvPr id="86" name="Rectangle 32">
            <a:extLst>
              <a:ext uri="{FF2B5EF4-FFF2-40B4-BE49-F238E27FC236}">
                <a16:creationId xmlns:a16="http://schemas.microsoft.com/office/drawing/2014/main" id="{B4104A9C-8123-4BF4-A254-98E19B04989C}"/>
              </a:ext>
            </a:extLst>
          </p:cNvPr>
          <p:cNvSpPr>
            <a:spLocks noChangeArrowheads="1"/>
          </p:cNvSpPr>
          <p:nvPr/>
        </p:nvSpPr>
        <p:spPr bwMode="auto">
          <a:xfrm>
            <a:off x="301189" y="7786116"/>
            <a:ext cx="2031216" cy="625822"/>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 CHRISTIAN MAN</a:t>
            </a:r>
          </a:p>
          <a:p>
            <a:pPr algn="ctr">
              <a:lnSpc>
                <a:spcPts val="1050"/>
              </a:lnSpc>
            </a:pPr>
            <a:endParaRPr lang="en-US" sz="120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 International Affairs Fellow</a:t>
            </a:r>
          </a:p>
        </p:txBody>
      </p:sp>
      <p:sp>
        <p:nvSpPr>
          <p:cNvPr id="89" name="Rectangle 39">
            <a:extLst>
              <a:ext uri="{FF2B5EF4-FFF2-40B4-BE49-F238E27FC236}">
                <a16:creationId xmlns:a16="http://schemas.microsoft.com/office/drawing/2014/main" id="{48C7C94C-2331-4EE2-B68B-D1A2DC844439}"/>
              </a:ext>
            </a:extLst>
          </p:cNvPr>
          <p:cNvSpPr>
            <a:spLocks noChangeArrowheads="1"/>
          </p:cNvSpPr>
          <p:nvPr/>
        </p:nvSpPr>
        <p:spPr bwMode="auto">
          <a:xfrm>
            <a:off x="5366559" y="6350810"/>
            <a:ext cx="2419081" cy="581866"/>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RENA S. BANNISTER</a:t>
            </a:r>
          </a:p>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 </a:t>
            </a: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Secretary </a:t>
            </a:r>
          </a:p>
        </p:txBody>
      </p:sp>
      <p:sp>
        <p:nvSpPr>
          <p:cNvPr id="91" name="Rectangle 24">
            <a:extLst>
              <a:ext uri="{FF2B5EF4-FFF2-40B4-BE49-F238E27FC236}">
                <a16:creationId xmlns:a16="http://schemas.microsoft.com/office/drawing/2014/main" id="{C0DE999C-B899-4A2D-9C57-844B214787A4}"/>
              </a:ext>
            </a:extLst>
          </p:cNvPr>
          <p:cNvSpPr>
            <a:spLocks noChangeArrowheads="1"/>
          </p:cNvSpPr>
          <p:nvPr/>
        </p:nvSpPr>
        <p:spPr bwMode="auto">
          <a:xfrm>
            <a:off x="818595" y="4992558"/>
            <a:ext cx="3442329" cy="707750"/>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dirty="0">
                <a:ln w="0"/>
                <a:solidFill>
                  <a:schemeClr val="bg1"/>
                </a:solidFill>
                <a:effectLst>
                  <a:outerShdw blurRad="38100" dist="19050" dir="2700000" algn="tl" rotWithShape="0">
                    <a:schemeClr val="dk1">
                      <a:alpha val="40000"/>
                    </a:schemeClr>
                  </a:outerShdw>
                </a:effectLst>
              </a:rPr>
              <a:t>RICH DERKSEN </a:t>
            </a:r>
          </a:p>
          <a:p>
            <a:pPr algn="ctr">
              <a:lnSpc>
                <a:spcPts val="1050"/>
              </a:lnSpc>
            </a:pPr>
            <a:endParaRPr lang="en-US" sz="105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   Deputy Director </a:t>
            </a: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Office of the Chief Scientist  </a:t>
            </a:r>
          </a:p>
        </p:txBody>
      </p:sp>
      <p:sp>
        <p:nvSpPr>
          <p:cNvPr id="93" name="Rectangle 21">
            <a:extLst>
              <a:ext uri="{FF2B5EF4-FFF2-40B4-BE49-F238E27FC236}">
                <a16:creationId xmlns:a16="http://schemas.microsoft.com/office/drawing/2014/main" id="{2F2A1873-B511-44A5-A024-6BC11DA62CE3}"/>
              </a:ext>
            </a:extLst>
          </p:cNvPr>
          <p:cNvSpPr>
            <a:spLocks noChangeArrowheads="1"/>
          </p:cNvSpPr>
          <p:nvPr/>
        </p:nvSpPr>
        <p:spPr bwMode="auto">
          <a:xfrm>
            <a:off x="14589113" y="3938598"/>
            <a:ext cx="2174887" cy="628046"/>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TARA WEAVER - MISSICK</a:t>
            </a:r>
          </a:p>
          <a:p>
            <a:pPr algn="ctr">
              <a:lnSpc>
                <a:spcPts val="1050"/>
              </a:lnSpc>
            </a:pPr>
            <a:endParaRPr lang="en-US" sz="1200" cap="all"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Communications Director </a:t>
            </a:r>
          </a:p>
        </p:txBody>
      </p:sp>
      <p:sp>
        <p:nvSpPr>
          <p:cNvPr id="94" name="Rectangle 21">
            <a:extLst>
              <a:ext uri="{FF2B5EF4-FFF2-40B4-BE49-F238E27FC236}">
                <a16:creationId xmlns:a16="http://schemas.microsoft.com/office/drawing/2014/main" id="{38C265A4-9741-4BC5-BAFC-9CCD96658176}"/>
              </a:ext>
            </a:extLst>
          </p:cNvPr>
          <p:cNvSpPr>
            <a:spLocks noChangeArrowheads="1"/>
          </p:cNvSpPr>
          <p:nvPr/>
        </p:nvSpPr>
        <p:spPr bwMode="auto">
          <a:xfrm>
            <a:off x="15663452" y="4911853"/>
            <a:ext cx="2243548" cy="628046"/>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endParaRPr lang="en-US" sz="120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200" dirty="0">
                <a:ln w="0"/>
                <a:solidFill>
                  <a:schemeClr val="bg1"/>
                </a:solidFill>
                <a:effectLst>
                  <a:outerShdw blurRad="38100" dist="19050" dir="2700000" algn="tl" rotWithShape="0">
                    <a:schemeClr val="dk1">
                      <a:alpha val="40000"/>
                    </a:schemeClr>
                  </a:outerShdw>
                </a:effectLst>
              </a:rPr>
              <a:t>MEGAN GUILFOYLE</a:t>
            </a: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 </a:t>
            </a: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Public Affairs Specialist</a:t>
            </a:r>
          </a:p>
          <a:p>
            <a:pPr algn="ctr">
              <a:lnSpc>
                <a:spcPts val="1050"/>
              </a:lnSpc>
            </a:pPr>
            <a:endParaRPr lang="en-US" sz="1000" dirty="0">
              <a:ln w="0"/>
              <a:solidFill>
                <a:schemeClr val="bg1"/>
              </a:solidFill>
              <a:effectLst>
                <a:outerShdw blurRad="38100" dist="19050" dir="2700000" algn="tl" rotWithShape="0">
                  <a:schemeClr val="dk1">
                    <a:alpha val="40000"/>
                  </a:schemeClr>
                </a:outerShdw>
              </a:effectLst>
            </a:endParaRPr>
          </a:p>
        </p:txBody>
      </p:sp>
      <p:sp>
        <p:nvSpPr>
          <p:cNvPr id="95" name="Rectangle 21">
            <a:extLst>
              <a:ext uri="{FF2B5EF4-FFF2-40B4-BE49-F238E27FC236}">
                <a16:creationId xmlns:a16="http://schemas.microsoft.com/office/drawing/2014/main" id="{F7626CFA-D13D-4E73-8BDA-60FABF7E20A4}"/>
              </a:ext>
            </a:extLst>
          </p:cNvPr>
          <p:cNvSpPr>
            <a:spLocks noChangeArrowheads="1"/>
          </p:cNvSpPr>
          <p:nvPr/>
        </p:nvSpPr>
        <p:spPr bwMode="auto">
          <a:xfrm>
            <a:off x="6868052" y="2165241"/>
            <a:ext cx="3044991" cy="707750"/>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 DEIRDRA CHESTER</a:t>
            </a: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 </a:t>
            </a: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Director </a:t>
            </a: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Office of the Chief Scientist </a:t>
            </a:r>
          </a:p>
        </p:txBody>
      </p:sp>
      <p:sp>
        <p:nvSpPr>
          <p:cNvPr id="96" name="Rectangle 21">
            <a:extLst>
              <a:ext uri="{FF2B5EF4-FFF2-40B4-BE49-F238E27FC236}">
                <a16:creationId xmlns:a16="http://schemas.microsoft.com/office/drawing/2014/main" id="{AC1874DC-B9B8-46C1-B031-DFC0DD06C6EB}"/>
              </a:ext>
            </a:extLst>
          </p:cNvPr>
          <p:cNvSpPr>
            <a:spLocks noChangeArrowheads="1"/>
          </p:cNvSpPr>
          <p:nvPr/>
        </p:nvSpPr>
        <p:spPr bwMode="auto">
          <a:xfrm>
            <a:off x="13085962" y="4911853"/>
            <a:ext cx="2059977" cy="628046"/>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ct val="150000"/>
              </a:lnSpc>
            </a:pPr>
            <a:r>
              <a:rPr lang="en-US" sz="1200" cap="all" dirty="0">
                <a:ln w="0"/>
                <a:solidFill>
                  <a:schemeClr val="bg1"/>
                </a:solidFill>
                <a:effectLst>
                  <a:outerShdw blurRad="38100" dist="19050" dir="2700000" algn="tl" rotWithShape="0">
                    <a:schemeClr val="dk1">
                      <a:alpha val="40000"/>
                    </a:schemeClr>
                  </a:outerShdw>
                </a:effectLst>
              </a:rPr>
              <a:t>Ganj Anvarzod</a:t>
            </a:r>
          </a:p>
          <a:p>
            <a:pPr algn="ctr"/>
            <a:r>
              <a:rPr lang="en-US" sz="1000" dirty="0">
                <a:ln w="0"/>
                <a:solidFill>
                  <a:schemeClr val="bg1"/>
                </a:solidFill>
                <a:effectLst>
                  <a:outerShdw blurRad="38100" dist="19050" dir="2700000" algn="tl" rotWithShape="0">
                    <a:schemeClr val="dk1">
                      <a:alpha val="40000"/>
                    </a:schemeClr>
                  </a:outerShdw>
                </a:effectLst>
              </a:rPr>
              <a:t> Ag Science Fellow &amp; Visual </a:t>
            </a:r>
          </a:p>
          <a:p>
            <a:pPr algn="ctr"/>
            <a:r>
              <a:rPr lang="en-US" sz="1000" dirty="0">
                <a:ln w="0"/>
                <a:solidFill>
                  <a:schemeClr val="bg1"/>
                </a:solidFill>
                <a:effectLst>
                  <a:outerShdw blurRad="38100" dist="19050" dir="2700000" algn="tl" rotWithShape="0">
                    <a:schemeClr val="dk1">
                      <a:alpha val="40000"/>
                    </a:schemeClr>
                  </a:outerShdw>
                </a:effectLst>
              </a:rPr>
              <a:t>Information Specialist</a:t>
            </a:r>
          </a:p>
        </p:txBody>
      </p:sp>
      <p:sp>
        <p:nvSpPr>
          <p:cNvPr id="97" name="Rectangle 39">
            <a:extLst>
              <a:ext uri="{FF2B5EF4-FFF2-40B4-BE49-F238E27FC236}">
                <a16:creationId xmlns:a16="http://schemas.microsoft.com/office/drawing/2014/main" id="{96BF92E8-E80D-434D-92CD-6E89F21F063A}"/>
              </a:ext>
            </a:extLst>
          </p:cNvPr>
          <p:cNvSpPr>
            <a:spLocks noChangeArrowheads="1"/>
          </p:cNvSpPr>
          <p:nvPr/>
        </p:nvSpPr>
        <p:spPr bwMode="auto">
          <a:xfrm>
            <a:off x="6762833" y="8422121"/>
            <a:ext cx="3044991" cy="391547"/>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400" dirty="0">
                <a:ln w="0"/>
                <a:solidFill>
                  <a:schemeClr val="bg1"/>
                </a:solidFill>
                <a:effectLst>
                  <a:outerShdw blurRad="38100" dist="19050" dir="2700000" algn="tl" rotWithShape="0">
                    <a:schemeClr val="dk1">
                      <a:alpha val="40000"/>
                    </a:schemeClr>
                  </a:outerShdw>
                </a:effectLst>
              </a:rPr>
              <a:t>SENIOR ADVISORS </a:t>
            </a:r>
          </a:p>
        </p:txBody>
      </p:sp>
      <p:sp>
        <p:nvSpPr>
          <p:cNvPr id="98" name="Rectangle 39">
            <a:extLst>
              <a:ext uri="{FF2B5EF4-FFF2-40B4-BE49-F238E27FC236}">
                <a16:creationId xmlns:a16="http://schemas.microsoft.com/office/drawing/2014/main" id="{87292345-6E8B-4B6E-8ADE-C0CCF1157367}"/>
              </a:ext>
            </a:extLst>
          </p:cNvPr>
          <p:cNvSpPr>
            <a:spLocks noChangeArrowheads="1"/>
          </p:cNvSpPr>
          <p:nvPr/>
        </p:nvSpPr>
        <p:spPr bwMode="auto">
          <a:xfrm>
            <a:off x="9245639" y="9374949"/>
            <a:ext cx="2572991" cy="695630"/>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vacancy</a:t>
            </a:r>
            <a:endParaRPr lang="en-US" sz="1050" dirty="0">
              <a:ln w="0"/>
              <a:solidFill>
                <a:schemeClr val="bg1"/>
              </a:solidFill>
              <a:effectLst>
                <a:outerShdw blurRad="38100" dist="19050" dir="2700000" algn="tl" rotWithShape="0">
                  <a:schemeClr val="dk1">
                    <a:alpha val="40000"/>
                  </a:schemeClr>
                </a:outerShdw>
              </a:effectLst>
            </a:endParaRPr>
          </a:p>
          <a:p>
            <a:pPr algn="ctr">
              <a:lnSpc>
                <a:spcPts val="1050"/>
              </a:lnSpc>
            </a:pPr>
            <a:endParaRPr lang="en-US" sz="105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Ag  Economics &amp; Rural Comm.</a:t>
            </a:r>
          </a:p>
          <a:p>
            <a:pPr algn="ctr">
              <a:lnSpc>
                <a:spcPts val="1050"/>
              </a:lnSpc>
            </a:pPr>
            <a:endParaRPr lang="en-US" sz="1050" dirty="0">
              <a:ln w="0"/>
              <a:solidFill>
                <a:schemeClr val="bg1"/>
              </a:solidFill>
              <a:effectLst>
                <a:outerShdw blurRad="38100" dist="19050" dir="2700000" algn="tl" rotWithShape="0">
                  <a:schemeClr val="dk1">
                    <a:alpha val="40000"/>
                  </a:schemeClr>
                </a:outerShdw>
              </a:effectLst>
            </a:endParaRPr>
          </a:p>
        </p:txBody>
      </p:sp>
      <p:sp>
        <p:nvSpPr>
          <p:cNvPr id="99" name="Rectangle 39">
            <a:extLst>
              <a:ext uri="{FF2B5EF4-FFF2-40B4-BE49-F238E27FC236}">
                <a16:creationId xmlns:a16="http://schemas.microsoft.com/office/drawing/2014/main" id="{2B886F20-4AA4-4E46-AA61-5CDEF73E56FE}"/>
              </a:ext>
            </a:extLst>
          </p:cNvPr>
          <p:cNvSpPr>
            <a:spLocks noChangeArrowheads="1"/>
          </p:cNvSpPr>
          <p:nvPr/>
        </p:nvSpPr>
        <p:spPr bwMode="auto">
          <a:xfrm>
            <a:off x="6524200" y="9406120"/>
            <a:ext cx="2213359" cy="664461"/>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Melanie </a:t>
            </a:r>
            <a:r>
              <a:rPr lang="en-US" sz="1200" cap="all" dirty="0" err="1">
                <a:ln w="0"/>
                <a:solidFill>
                  <a:schemeClr val="bg1"/>
                </a:solidFill>
                <a:effectLst>
                  <a:outerShdw blurRad="38100" dist="19050" dir="2700000" algn="tl" rotWithShape="0">
                    <a:schemeClr val="dk1">
                      <a:alpha val="40000"/>
                    </a:schemeClr>
                  </a:outerShdw>
                </a:effectLst>
              </a:rPr>
              <a:t>abley</a:t>
            </a:r>
            <a:endParaRPr lang="en-US" sz="1200" cap="all" dirty="0">
              <a:ln w="0"/>
              <a:solidFill>
                <a:schemeClr val="bg1"/>
              </a:solidFill>
              <a:effectLst>
                <a:outerShdw blurRad="38100" dist="19050" dir="2700000" algn="tl" rotWithShape="0">
                  <a:schemeClr val="dk1">
                    <a:alpha val="40000"/>
                  </a:schemeClr>
                </a:outerShdw>
              </a:effectLst>
            </a:endParaRPr>
          </a:p>
          <a:p>
            <a:pPr algn="ctr">
              <a:lnSpc>
                <a:spcPts val="1050"/>
              </a:lnSpc>
            </a:pPr>
            <a:endParaRPr lang="en-US" sz="1200" cap="all"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   </a:t>
            </a:r>
            <a:r>
              <a:rPr lang="en-US" sz="1000" dirty="0">
                <a:ln w="0"/>
                <a:solidFill>
                  <a:schemeClr val="bg1"/>
                </a:solidFill>
                <a:effectLst>
                  <a:outerShdw blurRad="38100" dist="19050" dir="2700000" algn="tl" rotWithShape="0">
                    <a:schemeClr val="dk1">
                      <a:alpha val="40000"/>
                    </a:schemeClr>
                  </a:outerShdw>
                </a:effectLst>
              </a:rPr>
              <a:t>Food Safety, Nutrition, and Health</a:t>
            </a:r>
          </a:p>
        </p:txBody>
      </p:sp>
      <p:sp>
        <p:nvSpPr>
          <p:cNvPr id="100" name="Rectangle 32">
            <a:extLst>
              <a:ext uri="{FF2B5EF4-FFF2-40B4-BE49-F238E27FC236}">
                <a16:creationId xmlns:a16="http://schemas.microsoft.com/office/drawing/2014/main" id="{F0A8F259-6EB9-4677-9A3F-A04F8DDFCFF3}"/>
              </a:ext>
            </a:extLst>
          </p:cNvPr>
          <p:cNvSpPr>
            <a:spLocks noChangeArrowheads="1"/>
          </p:cNvSpPr>
          <p:nvPr/>
        </p:nvSpPr>
        <p:spPr bwMode="auto">
          <a:xfrm>
            <a:off x="2723942" y="5955935"/>
            <a:ext cx="2197438" cy="633716"/>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WILL SINGER</a:t>
            </a:r>
          </a:p>
          <a:p>
            <a:pPr algn="ctr">
              <a:lnSpc>
                <a:spcPts val="1050"/>
              </a:lnSpc>
            </a:pPr>
            <a:endParaRPr lang="en-US" sz="120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AAAS Science and Technology Policy Fellow</a:t>
            </a:r>
          </a:p>
        </p:txBody>
      </p:sp>
      <p:sp>
        <p:nvSpPr>
          <p:cNvPr id="101" name="Rectangle 32">
            <a:extLst>
              <a:ext uri="{FF2B5EF4-FFF2-40B4-BE49-F238E27FC236}">
                <a16:creationId xmlns:a16="http://schemas.microsoft.com/office/drawing/2014/main" id="{3CC4939B-6F49-4A06-B12E-0EA604D9CD57}"/>
              </a:ext>
            </a:extLst>
          </p:cNvPr>
          <p:cNvSpPr>
            <a:spLocks noChangeArrowheads="1"/>
          </p:cNvSpPr>
          <p:nvPr/>
        </p:nvSpPr>
        <p:spPr bwMode="auto">
          <a:xfrm>
            <a:off x="301190" y="6886860"/>
            <a:ext cx="2031216" cy="622794"/>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 </a:t>
            </a:r>
            <a:br>
              <a:rPr lang="en-US" sz="1200" cap="all" dirty="0">
                <a:ln w="0"/>
                <a:solidFill>
                  <a:schemeClr val="bg1"/>
                </a:solidFill>
                <a:effectLst>
                  <a:outerShdw blurRad="38100" dist="19050" dir="2700000" algn="tl" rotWithShape="0">
                    <a:schemeClr val="dk1">
                      <a:alpha val="40000"/>
                    </a:schemeClr>
                  </a:outerShdw>
                </a:effectLst>
              </a:rPr>
            </a:br>
            <a:r>
              <a:rPr lang="en-US" sz="1200" cap="all" dirty="0">
                <a:ln w="0"/>
                <a:solidFill>
                  <a:schemeClr val="bg1"/>
                </a:solidFill>
                <a:effectLst>
                  <a:outerShdw blurRad="38100" dist="19050" dir="2700000" algn="tl" rotWithShape="0">
                    <a:schemeClr val="dk1">
                      <a:alpha val="40000"/>
                    </a:schemeClr>
                  </a:outerShdw>
                </a:effectLst>
              </a:rPr>
              <a:t>VACANT</a:t>
            </a:r>
          </a:p>
          <a:p>
            <a:pPr algn="ctr">
              <a:lnSpc>
                <a:spcPts val="1050"/>
              </a:lnSpc>
            </a:pPr>
            <a:endParaRPr lang="en-US" sz="120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International Affairs Fellow</a:t>
            </a:r>
          </a:p>
        </p:txBody>
      </p:sp>
      <p:sp>
        <p:nvSpPr>
          <p:cNvPr id="102" name="Rectangle 32">
            <a:extLst>
              <a:ext uri="{FF2B5EF4-FFF2-40B4-BE49-F238E27FC236}">
                <a16:creationId xmlns:a16="http://schemas.microsoft.com/office/drawing/2014/main" id="{F24B4638-8A2C-4F05-B78C-65BEEEFF1864}"/>
              </a:ext>
            </a:extLst>
          </p:cNvPr>
          <p:cNvSpPr>
            <a:spLocks noChangeArrowheads="1"/>
          </p:cNvSpPr>
          <p:nvPr/>
        </p:nvSpPr>
        <p:spPr bwMode="auto">
          <a:xfrm>
            <a:off x="5373175" y="5373011"/>
            <a:ext cx="2412413" cy="707750"/>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Elizabeth Hill</a:t>
            </a:r>
          </a:p>
          <a:p>
            <a:pPr algn="ctr">
              <a:lnSpc>
                <a:spcPts val="1050"/>
              </a:lnSpc>
            </a:pPr>
            <a:endParaRPr lang="en-US" sz="120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       USDA Honey Bee and Pollinator Research Coordinator</a:t>
            </a:r>
          </a:p>
        </p:txBody>
      </p:sp>
      <p:sp>
        <p:nvSpPr>
          <p:cNvPr id="103" name="Rectangle 39">
            <a:extLst>
              <a:ext uri="{FF2B5EF4-FFF2-40B4-BE49-F238E27FC236}">
                <a16:creationId xmlns:a16="http://schemas.microsoft.com/office/drawing/2014/main" id="{00240D2D-EB90-4E96-BCB4-031C96DDD3DF}"/>
              </a:ext>
            </a:extLst>
          </p:cNvPr>
          <p:cNvSpPr>
            <a:spLocks noChangeArrowheads="1"/>
          </p:cNvSpPr>
          <p:nvPr/>
        </p:nvSpPr>
        <p:spPr bwMode="auto">
          <a:xfrm>
            <a:off x="301191" y="5955935"/>
            <a:ext cx="2031215" cy="622794"/>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endParaRPr lang="en-US" sz="1400" cap="all"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HOPE BIGDA-PEYTON</a:t>
            </a:r>
            <a:endParaRPr lang="en-US" sz="1200" dirty="0">
              <a:ln w="0"/>
              <a:solidFill>
                <a:schemeClr val="bg1"/>
              </a:solidFill>
              <a:effectLst>
                <a:outerShdw blurRad="38100" dist="19050" dir="2700000" algn="tl" rotWithShape="0">
                  <a:schemeClr val="dk1">
                    <a:alpha val="40000"/>
                  </a:schemeClr>
                </a:outerShdw>
              </a:effectLst>
            </a:endParaRPr>
          </a:p>
          <a:p>
            <a:pPr algn="ctr">
              <a:lnSpc>
                <a:spcPts val="1050"/>
              </a:lnSpc>
            </a:pPr>
            <a:endParaRPr lang="en-US" sz="1400" cap="all"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International Affairs Fellow </a:t>
            </a:r>
          </a:p>
        </p:txBody>
      </p:sp>
      <p:sp>
        <p:nvSpPr>
          <p:cNvPr id="104" name="Rectangle 39">
            <a:extLst>
              <a:ext uri="{FF2B5EF4-FFF2-40B4-BE49-F238E27FC236}">
                <a16:creationId xmlns:a16="http://schemas.microsoft.com/office/drawing/2014/main" id="{33B63E2E-0BDD-4F3A-9B72-E81C9D2C7605}"/>
              </a:ext>
            </a:extLst>
          </p:cNvPr>
          <p:cNvSpPr>
            <a:spLocks noChangeArrowheads="1"/>
          </p:cNvSpPr>
          <p:nvPr/>
        </p:nvSpPr>
        <p:spPr bwMode="auto">
          <a:xfrm>
            <a:off x="12326710" y="9362831"/>
            <a:ext cx="2412413" cy="707748"/>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vacancy</a:t>
            </a:r>
          </a:p>
          <a:p>
            <a:pPr algn="ctr">
              <a:lnSpc>
                <a:spcPts val="1050"/>
              </a:lnSpc>
            </a:pPr>
            <a:endParaRPr lang="en-US" sz="1200" cap="all"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 </a:t>
            </a:r>
            <a:r>
              <a:rPr lang="fr-FR" sz="1000" dirty="0">
                <a:ln w="0"/>
                <a:solidFill>
                  <a:schemeClr val="bg1"/>
                </a:solidFill>
                <a:effectLst>
                  <a:outerShdw blurRad="38100" dist="19050" dir="2700000" algn="tl" rotWithShape="0">
                    <a:schemeClr val="dk1">
                      <a:alpha val="40000"/>
                    </a:schemeClr>
                  </a:outerShdw>
                </a:effectLst>
              </a:rPr>
              <a:t>Renewable Energy, Natural Resources &amp; Environment</a:t>
            </a:r>
            <a:endParaRPr lang="en-US" sz="1000" dirty="0">
              <a:ln w="0"/>
              <a:solidFill>
                <a:schemeClr val="bg1"/>
              </a:solidFill>
              <a:effectLst>
                <a:outerShdw blurRad="38100" dist="19050" dir="2700000" algn="tl" rotWithShape="0">
                  <a:schemeClr val="dk1">
                    <a:alpha val="40000"/>
                  </a:schemeClr>
                </a:outerShdw>
              </a:effectLst>
            </a:endParaRPr>
          </a:p>
        </p:txBody>
      </p:sp>
      <p:sp>
        <p:nvSpPr>
          <p:cNvPr id="105" name="Rectangle 39">
            <a:extLst>
              <a:ext uri="{FF2B5EF4-FFF2-40B4-BE49-F238E27FC236}">
                <a16:creationId xmlns:a16="http://schemas.microsoft.com/office/drawing/2014/main" id="{7F9AF35F-8B4D-4EF2-BD9E-9A73AEC2B666}"/>
              </a:ext>
            </a:extLst>
          </p:cNvPr>
          <p:cNvSpPr>
            <a:spLocks noChangeArrowheads="1"/>
          </p:cNvSpPr>
          <p:nvPr/>
        </p:nvSpPr>
        <p:spPr bwMode="auto">
          <a:xfrm>
            <a:off x="5369894" y="4379487"/>
            <a:ext cx="2412413" cy="707749"/>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i="1" cap="all" dirty="0">
                <a:ln w="0"/>
                <a:solidFill>
                  <a:schemeClr val="bg1"/>
                </a:solidFill>
                <a:effectLst>
                  <a:outerShdw blurRad="38100" dist="19050" dir="2700000" algn="tl" rotWithShape="0">
                    <a:schemeClr val="dk1">
                      <a:alpha val="40000"/>
                    </a:schemeClr>
                  </a:outerShdw>
                </a:effectLst>
              </a:rPr>
              <a:t> </a:t>
            </a:r>
            <a:r>
              <a:rPr lang="en-US" sz="1200" cap="all" dirty="0">
                <a:ln w="0"/>
                <a:solidFill>
                  <a:schemeClr val="bg1"/>
                </a:solidFill>
                <a:effectLst>
                  <a:outerShdw blurRad="38100" dist="19050" dir="2700000" algn="tl" rotWithShape="0">
                    <a:schemeClr val="dk1">
                      <a:alpha val="40000"/>
                    </a:schemeClr>
                  </a:outerShdw>
                </a:effectLst>
              </a:rPr>
              <a:t>Paul Zankowski</a:t>
            </a:r>
          </a:p>
          <a:p>
            <a:pPr algn="ctr">
              <a:lnSpc>
                <a:spcPts val="1050"/>
              </a:lnSpc>
            </a:pPr>
            <a:endParaRPr lang="en-US" sz="1050" i="1"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50" i="1" dirty="0">
                <a:ln w="0"/>
                <a:solidFill>
                  <a:schemeClr val="bg1"/>
                </a:solidFill>
                <a:effectLst>
                  <a:outerShdw blurRad="38100" dist="19050" dir="2700000" algn="tl" rotWithShape="0">
                    <a:schemeClr val="dk1">
                      <a:alpha val="40000"/>
                    </a:schemeClr>
                  </a:outerShdw>
                </a:effectLst>
              </a:rPr>
              <a:t>      </a:t>
            </a:r>
            <a:r>
              <a:rPr lang="en-US" sz="1000" dirty="0">
                <a:ln w="0"/>
                <a:solidFill>
                  <a:schemeClr val="bg1"/>
                </a:solidFill>
                <a:effectLst>
                  <a:outerShdw blurRad="38100" dist="19050" dir="2700000" algn="tl" rotWithShape="0">
                    <a:schemeClr val="dk1">
                      <a:alpha val="40000"/>
                    </a:schemeClr>
                  </a:outerShdw>
                </a:effectLst>
              </a:rPr>
              <a:t>Agriculture Science Leader</a:t>
            </a:r>
          </a:p>
        </p:txBody>
      </p:sp>
      <p:sp>
        <p:nvSpPr>
          <p:cNvPr id="106" name="Rectangle 39">
            <a:extLst>
              <a:ext uri="{FF2B5EF4-FFF2-40B4-BE49-F238E27FC236}">
                <a16:creationId xmlns:a16="http://schemas.microsoft.com/office/drawing/2014/main" id="{0AAA3570-512D-4B0E-AB88-7CE5A2852CBA}"/>
              </a:ext>
            </a:extLst>
          </p:cNvPr>
          <p:cNvSpPr>
            <a:spLocks noChangeArrowheads="1"/>
          </p:cNvSpPr>
          <p:nvPr/>
        </p:nvSpPr>
        <p:spPr bwMode="auto">
          <a:xfrm>
            <a:off x="573532" y="9424424"/>
            <a:ext cx="2412413" cy="646157"/>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VACANCY </a:t>
            </a:r>
          </a:p>
          <a:p>
            <a:pPr algn="ctr">
              <a:lnSpc>
                <a:spcPts val="1050"/>
              </a:lnSpc>
            </a:pPr>
            <a:endParaRPr lang="en-US" sz="1200" cap="all"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   Agricultural Systems</a:t>
            </a: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 and Technology</a:t>
            </a:r>
          </a:p>
        </p:txBody>
      </p:sp>
      <p:sp>
        <p:nvSpPr>
          <p:cNvPr id="107" name="Rectangle 39">
            <a:extLst>
              <a:ext uri="{FF2B5EF4-FFF2-40B4-BE49-F238E27FC236}">
                <a16:creationId xmlns:a16="http://schemas.microsoft.com/office/drawing/2014/main" id="{B922453A-6414-48B9-9472-3B2C5D580CBF}"/>
              </a:ext>
            </a:extLst>
          </p:cNvPr>
          <p:cNvSpPr>
            <a:spLocks noChangeArrowheads="1"/>
          </p:cNvSpPr>
          <p:nvPr/>
        </p:nvSpPr>
        <p:spPr bwMode="auto">
          <a:xfrm>
            <a:off x="15302808" y="9362831"/>
            <a:ext cx="2412413" cy="707748"/>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Diane WRAY-CaHEN</a:t>
            </a:r>
          </a:p>
          <a:p>
            <a:pPr algn="ctr">
              <a:lnSpc>
                <a:spcPts val="1050"/>
              </a:lnSpc>
            </a:pPr>
            <a:endParaRPr lang="en-US" sz="1200" cap="all"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Animal Health and Production</a:t>
            </a: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 and Animal Products</a:t>
            </a:r>
          </a:p>
        </p:txBody>
      </p:sp>
      <p:sp>
        <p:nvSpPr>
          <p:cNvPr id="108" name="Rectangle 21">
            <a:extLst>
              <a:ext uri="{FF2B5EF4-FFF2-40B4-BE49-F238E27FC236}">
                <a16:creationId xmlns:a16="http://schemas.microsoft.com/office/drawing/2014/main" id="{2A6CCE96-ABB7-4A2C-9984-118D6EB4B9E8}"/>
              </a:ext>
            </a:extLst>
          </p:cNvPr>
          <p:cNvSpPr>
            <a:spLocks noChangeArrowheads="1"/>
          </p:cNvSpPr>
          <p:nvPr/>
        </p:nvSpPr>
        <p:spPr bwMode="auto">
          <a:xfrm>
            <a:off x="10972800" y="2247900"/>
            <a:ext cx="3044991" cy="396491"/>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endParaRPr lang="en-US" sz="1200" cap="all" dirty="0">
              <a:ln w="0"/>
              <a:solidFill>
                <a:schemeClr val="bg1"/>
              </a:solidFill>
              <a:effectLst>
                <a:outerShdw blurRad="38100" dist="19050" dir="2700000" algn="tl" rotWithShape="0">
                  <a:schemeClr val="dk1">
                    <a:alpha val="40000"/>
                  </a:schemeClr>
                </a:outerShdw>
              </a:effectLst>
            </a:endParaRPr>
          </a:p>
          <a:p>
            <a:pPr algn="ctr">
              <a:lnSpc>
                <a:spcPts val="1050"/>
              </a:lnSpc>
            </a:pPr>
            <a:endParaRPr lang="en-US" sz="1200" cap="all"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NAREEE bOARD</a:t>
            </a: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 </a:t>
            </a:r>
          </a:p>
          <a:p>
            <a:pPr algn="ctr">
              <a:lnSpc>
                <a:spcPts val="1050"/>
              </a:lnSpc>
            </a:pPr>
            <a:endParaRPr lang="en-US" sz="1000" dirty="0">
              <a:ln w="0"/>
              <a:solidFill>
                <a:schemeClr val="bg1"/>
              </a:solidFill>
              <a:effectLst>
                <a:outerShdw blurRad="38100" dist="19050" dir="2700000" algn="tl" rotWithShape="0">
                  <a:schemeClr val="dk1">
                    <a:alpha val="40000"/>
                  </a:schemeClr>
                </a:outerShdw>
              </a:effectLst>
            </a:endParaRPr>
          </a:p>
        </p:txBody>
      </p:sp>
      <p:sp>
        <p:nvSpPr>
          <p:cNvPr id="109" name="Rectangle 39">
            <a:extLst>
              <a:ext uri="{FF2B5EF4-FFF2-40B4-BE49-F238E27FC236}">
                <a16:creationId xmlns:a16="http://schemas.microsoft.com/office/drawing/2014/main" id="{D4DE82C6-7A0B-409C-AC69-08C65FA7222C}"/>
              </a:ext>
            </a:extLst>
          </p:cNvPr>
          <p:cNvSpPr>
            <a:spLocks noChangeArrowheads="1"/>
          </p:cNvSpPr>
          <p:nvPr/>
        </p:nvSpPr>
        <p:spPr bwMode="auto">
          <a:xfrm>
            <a:off x="10976074" y="3549329"/>
            <a:ext cx="3044726" cy="542862"/>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Michele </a:t>
            </a:r>
            <a:r>
              <a:rPr lang="en-US" sz="1200" cap="all" dirty="0" err="1">
                <a:ln w="0"/>
                <a:solidFill>
                  <a:schemeClr val="bg1"/>
                </a:solidFill>
                <a:effectLst>
                  <a:outerShdw blurRad="38100" dist="19050" dir="2700000" algn="tl" rotWithShape="0">
                    <a:schemeClr val="dk1">
                      <a:alpha val="40000"/>
                    </a:schemeClr>
                  </a:outerShdw>
                </a:effectLst>
              </a:rPr>
              <a:t>simmons</a:t>
            </a:r>
            <a:endParaRPr lang="en-US" sz="1200" cap="all"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 </a:t>
            </a: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Program Specialist</a:t>
            </a:r>
          </a:p>
        </p:txBody>
      </p:sp>
      <p:sp>
        <p:nvSpPr>
          <p:cNvPr id="111" name="Rectangle 39">
            <a:extLst>
              <a:ext uri="{FF2B5EF4-FFF2-40B4-BE49-F238E27FC236}">
                <a16:creationId xmlns:a16="http://schemas.microsoft.com/office/drawing/2014/main" id="{7D2FC1DE-AE70-4B3B-9608-299900945007}"/>
              </a:ext>
            </a:extLst>
          </p:cNvPr>
          <p:cNvSpPr>
            <a:spLocks noChangeArrowheads="1"/>
          </p:cNvSpPr>
          <p:nvPr/>
        </p:nvSpPr>
        <p:spPr bwMode="auto">
          <a:xfrm>
            <a:off x="3626909" y="9406118"/>
            <a:ext cx="2412413" cy="664461"/>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dirty="0">
                <a:ln w="0"/>
                <a:solidFill>
                  <a:schemeClr val="bg1"/>
                </a:solidFill>
                <a:effectLst>
                  <a:outerShdw blurRad="38100" dist="19050" dir="2700000" algn="tl" rotWithShape="0">
                    <a:schemeClr val="dk1">
                      <a:alpha val="40000"/>
                    </a:schemeClr>
                  </a:outerShdw>
                </a:effectLst>
              </a:rPr>
              <a:t>VACANCY</a:t>
            </a:r>
          </a:p>
          <a:p>
            <a:pPr algn="ctr">
              <a:lnSpc>
                <a:spcPts val="1050"/>
              </a:lnSpc>
            </a:pPr>
            <a:endParaRPr lang="en-US" sz="100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 Plant Health and Production and Plant  Products</a:t>
            </a:r>
          </a:p>
        </p:txBody>
      </p:sp>
      <p:sp>
        <p:nvSpPr>
          <p:cNvPr id="112" name="Rectangle 21">
            <a:extLst>
              <a:ext uri="{FF2B5EF4-FFF2-40B4-BE49-F238E27FC236}">
                <a16:creationId xmlns:a16="http://schemas.microsoft.com/office/drawing/2014/main" id="{D2E92EF2-996B-4756-AA66-1ADFDA72DCBB}"/>
              </a:ext>
            </a:extLst>
          </p:cNvPr>
          <p:cNvSpPr>
            <a:spLocks noChangeArrowheads="1"/>
          </p:cNvSpPr>
          <p:nvPr/>
        </p:nvSpPr>
        <p:spPr bwMode="auto">
          <a:xfrm>
            <a:off x="10972800" y="2872991"/>
            <a:ext cx="3044726" cy="542861"/>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Katherine Lewis </a:t>
            </a:r>
          </a:p>
          <a:p>
            <a:pPr algn="ctr">
              <a:lnSpc>
                <a:spcPts val="1050"/>
              </a:lnSpc>
            </a:pPr>
            <a:endParaRPr lang="en-US" sz="1000" cap="all"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Executive Director</a:t>
            </a:r>
          </a:p>
        </p:txBody>
      </p:sp>
      <p:cxnSp>
        <p:nvCxnSpPr>
          <p:cNvPr id="57" name="Straight Connector 56">
            <a:extLst>
              <a:ext uri="{FF2B5EF4-FFF2-40B4-BE49-F238E27FC236}">
                <a16:creationId xmlns:a16="http://schemas.microsoft.com/office/drawing/2014/main" id="{D3226A00-948C-4151-905F-8F4B3B2F6F5E}"/>
              </a:ext>
            </a:extLst>
          </p:cNvPr>
          <p:cNvCxnSpPr>
            <a:cxnSpLocks/>
          </p:cNvCxnSpPr>
          <p:nvPr/>
        </p:nvCxnSpPr>
        <p:spPr>
          <a:xfrm>
            <a:off x="15391175" y="4530131"/>
            <a:ext cx="0" cy="552660"/>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21">
            <a:extLst>
              <a:ext uri="{FF2B5EF4-FFF2-40B4-BE49-F238E27FC236}">
                <a16:creationId xmlns:a16="http://schemas.microsoft.com/office/drawing/2014/main" id="{396F65DD-4AC0-4245-8774-606051A8F25A}"/>
              </a:ext>
            </a:extLst>
          </p:cNvPr>
          <p:cNvSpPr>
            <a:spLocks noChangeArrowheads="1"/>
          </p:cNvSpPr>
          <p:nvPr/>
        </p:nvSpPr>
        <p:spPr bwMode="auto">
          <a:xfrm>
            <a:off x="6868051" y="1295000"/>
            <a:ext cx="3044991" cy="707750"/>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050" cap="all" dirty="0">
                <a:ln w="0"/>
                <a:solidFill>
                  <a:schemeClr val="bg1"/>
                </a:solidFill>
                <a:effectLst>
                  <a:outerShdw blurRad="38100" dist="19050" dir="2700000" algn="tl" rotWithShape="0">
                    <a:schemeClr val="dk1">
                      <a:alpha val="40000"/>
                    </a:schemeClr>
                  </a:outerShdw>
                </a:effectLst>
              </a:rPr>
              <a:t>Chavonda Jacobs-Young</a:t>
            </a:r>
          </a:p>
          <a:p>
            <a:pPr algn="ctr">
              <a:lnSpc>
                <a:spcPts val="1050"/>
              </a:lnSpc>
            </a:pPr>
            <a:r>
              <a:rPr lang="en-US" sz="900" dirty="0">
                <a:ln w="0"/>
                <a:solidFill>
                  <a:schemeClr val="bg1"/>
                </a:solidFill>
                <a:effectLst>
                  <a:outerShdw blurRad="38100" dist="19050" dir="2700000" algn="tl" rotWithShape="0">
                    <a:schemeClr val="dk1">
                      <a:alpha val="40000"/>
                    </a:schemeClr>
                  </a:outerShdw>
                </a:effectLst>
              </a:rPr>
              <a:t> </a:t>
            </a:r>
            <a:endParaRPr lang="en-US" sz="105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Under Secretary</a:t>
            </a:r>
          </a:p>
          <a:p>
            <a:pPr algn="ctr">
              <a:lnSpc>
                <a:spcPts val="1050"/>
              </a:lnSpc>
            </a:pPr>
            <a:r>
              <a:rPr lang="en-US" sz="1050" dirty="0">
                <a:ln w="0"/>
                <a:solidFill>
                  <a:schemeClr val="bg1"/>
                </a:solidFill>
                <a:effectLst>
                  <a:outerShdw blurRad="38100" dist="19050" dir="2700000" algn="tl" rotWithShape="0">
                    <a:schemeClr val="dk1">
                      <a:alpha val="40000"/>
                    </a:schemeClr>
                  </a:outerShdw>
                </a:effectLst>
              </a:rPr>
              <a:t> Research, Education, and Economics and               USDA Chief Scientist </a:t>
            </a:r>
          </a:p>
        </p:txBody>
      </p:sp>
      <p:sp>
        <p:nvSpPr>
          <p:cNvPr id="50" name="Rectangle 32">
            <a:extLst>
              <a:ext uri="{FF2B5EF4-FFF2-40B4-BE49-F238E27FC236}">
                <a16:creationId xmlns:a16="http://schemas.microsoft.com/office/drawing/2014/main" id="{D6579C44-BF82-4FBD-A3C2-6F6E362BD89E}"/>
              </a:ext>
            </a:extLst>
          </p:cNvPr>
          <p:cNvSpPr>
            <a:spLocks noChangeArrowheads="1"/>
          </p:cNvSpPr>
          <p:nvPr/>
        </p:nvSpPr>
        <p:spPr bwMode="auto">
          <a:xfrm>
            <a:off x="2721254" y="6888082"/>
            <a:ext cx="2197438" cy="633716"/>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 VACANT</a:t>
            </a:r>
          </a:p>
          <a:p>
            <a:pPr algn="ctr">
              <a:lnSpc>
                <a:spcPts val="1050"/>
              </a:lnSpc>
            </a:pPr>
            <a:endParaRPr lang="en-US" sz="120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Agriculture Science Fellow</a:t>
            </a:r>
          </a:p>
        </p:txBody>
      </p:sp>
      <p:sp>
        <p:nvSpPr>
          <p:cNvPr id="53" name="Rectangle 32">
            <a:extLst>
              <a:ext uri="{FF2B5EF4-FFF2-40B4-BE49-F238E27FC236}">
                <a16:creationId xmlns:a16="http://schemas.microsoft.com/office/drawing/2014/main" id="{27BCC396-6858-4930-A9E1-0BCDE5C97AA9}"/>
              </a:ext>
            </a:extLst>
          </p:cNvPr>
          <p:cNvSpPr>
            <a:spLocks noChangeArrowheads="1"/>
          </p:cNvSpPr>
          <p:nvPr/>
        </p:nvSpPr>
        <p:spPr bwMode="auto">
          <a:xfrm>
            <a:off x="2721254" y="7774241"/>
            <a:ext cx="2197438" cy="633716"/>
          </a:xfrm>
          <a:prstGeom prst="rect">
            <a:avLst/>
          </a:prstGeom>
          <a:solidFill>
            <a:srgbClr val="6FAFAF"/>
          </a:solidFill>
          <a:ln>
            <a:noFill/>
          </a:ln>
        </p:spPr>
        <p:txBody>
          <a:bodyPr vert="horz" wrap="square" lIns="137160" tIns="34290" rIns="137160" bIns="34290" numCol="1" anchor="ctr" anchorCtr="0" compatLnSpc="1">
            <a:prstTxWarp prst="textNoShape">
              <a:avLst/>
            </a:prstTxWarp>
          </a:bodyPr>
          <a:lstStyle/>
          <a:p>
            <a:pPr algn="ctr">
              <a:lnSpc>
                <a:spcPts val="1050"/>
              </a:lnSpc>
            </a:pPr>
            <a:r>
              <a:rPr lang="en-US" sz="1200" cap="all" dirty="0">
                <a:ln w="0"/>
                <a:solidFill>
                  <a:schemeClr val="bg1"/>
                </a:solidFill>
                <a:effectLst>
                  <a:outerShdw blurRad="38100" dist="19050" dir="2700000" algn="tl" rotWithShape="0">
                    <a:schemeClr val="dk1">
                      <a:alpha val="40000"/>
                    </a:schemeClr>
                  </a:outerShdw>
                </a:effectLst>
              </a:rPr>
              <a:t> JUSTIN BREDLAU</a:t>
            </a:r>
          </a:p>
          <a:p>
            <a:pPr algn="ctr">
              <a:lnSpc>
                <a:spcPts val="1050"/>
              </a:lnSpc>
            </a:pPr>
            <a:endParaRPr lang="en-US" sz="1200" dirty="0">
              <a:ln w="0"/>
              <a:solidFill>
                <a:schemeClr val="bg1"/>
              </a:solidFill>
              <a:effectLst>
                <a:outerShdw blurRad="38100" dist="19050" dir="2700000" algn="tl" rotWithShape="0">
                  <a:schemeClr val="dk1">
                    <a:alpha val="40000"/>
                  </a:schemeClr>
                </a:outerShdw>
              </a:effectLst>
            </a:endParaRPr>
          </a:p>
          <a:p>
            <a:pPr algn="ctr">
              <a:lnSpc>
                <a:spcPts val="1050"/>
              </a:lnSpc>
            </a:pPr>
            <a:r>
              <a:rPr lang="en-US" sz="1000" dirty="0">
                <a:ln w="0"/>
                <a:solidFill>
                  <a:schemeClr val="bg1"/>
                </a:solidFill>
                <a:effectLst>
                  <a:outerShdw blurRad="38100" dist="19050" dir="2700000" algn="tl" rotWithShape="0">
                    <a:schemeClr val="dk1">
                      <a:alpha val="40000"/>
                    </a:schemeClr>
                  </a:outerShdw>
                </a:effectLst>
              </a:rPr>
              <a:t>AAAS Science and Technology Policy Fellow</a:t>
            </a:r>
          </a:p>
        </p:txBody>
      </p:sp>
    </p:spTree>
    <p:extLst>
      <p:ext uri="{BB962C8B-B14F-4D97-AF65-F5344CB8AC3E}">
        <p14:creationId xmlns:p14="http://schemas.microsoft.com/office/powerpoint/2010/main" val="280567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0">
            <a:extLst>
              <a:ext uri="{FF2B5EF4-FFF2-40B4-BE49-F238E27FC236}">
                <a16:creationId xmlns:a16="http://schemas.microsoft.com/office/drawing/2014/main" id="{52BBB57B-7744-435E-831A-C82440B69C9E}"/>
              </a:ext>
            </a:extLst>
          </p:cNvPr>
          <p:cNvSpPr txBox="1"/>
          <p:nvPr/>
        </p:nvSpPr>
        <p:spPr>
          <a:xfrm>
            <a:off x="1290276" y="7291495"/>
            <a:ext cx="9932626" cy="469872"/>
          </a:xfrm>
          <a:prstGeom prst="rect">
            <a:avLst/>
          </a:prstGeom>
        </p:spPr>
        <p:txBody>
          <a:bodyPr lIns="0" tIns="0" rIns="0" bIns="0" rtlCol="0" anchor="t">
            <a:spAutoFit/>
          </a:bodyPr>
          <a:lstStyle/>
          <a:p>
            <a:pPr>
              <a:lnSpc>
                <a:spcPts val="3919"/>
              </a:lnSpc>
            </a:pPr>
            <a:endParaRPr lang="en-US" sz="2800" dirty="0">
              <a:solidFill>
                <a:srgbClr val="4B4B4B"/>
              </a:solidFill>
              <a:latin typeface="+mj-lt"/>
            </a:endParaRPr>
          </a:p>
        </p:txBody>
      </p:sp>
      <p:sp>
        <p:nvSpPr>
          <p:cNvPr id="28" name="TextBox 14">
            <a:extLst>
              <a:ext uri="{FF2B5EF4-FFF2-40B4-BE49-F238E27FC236}">
                <a16:creationId xmlns:a16="http://schemas.microsoft.com/office/drawing/2014/main" id="{1687EB5C-111A-412B-87F5-8E11A0848D2F}"/>
              </a:ext>
            </a:extLst>
          </p:cNvPr>
          <p:cNvSpPr txBox="1"/>
          <p:nvPr/>
        </p:nvSpPr>
        <p:spPr>
          <a:xfrm>
            <a:off x="1290276" y="11076786"/>
            <a:ext cx="9932626" cy="469872"/>
          </a:xfrm>
          <a:prstGeom prst="rect">
            <a:avLst/>
          </a:prstGeom>
        </p:spPr>
        <p:txBody>
          <a:bodyPr lIns="0" tIns="0" rIns="0" bIns="0" rtlCol="0" anchor="t">
            <a:spAutoFit/>
          </a:bodyPr>
          <a:lstStyle/>
          <a:p>
            <a:pPr>
              <a:lnSpc>
                <a:spcPts val="3919"/>
              </a:lnSpc>
            </a:pPr>
            <a:endParaRPr lang="en-US" sz="2800" dirty="0">
              <a:solidFill>
                <a:srgbClr val="4B4B4B"/>
              </a:solidFill>
              <a:latin typeface="+mj-lt"/>
            </a:endParaRPr>
          </a:p>
        </p:txBody>
      </p:sp>
      <p:grpSp>
        <p:nvGrpSpPr>
          <p:cNvPr id="2" name="Group 1">
            <a:extLst>
              <a:ext uri="{FF2B5EF4-FFF2-40B4-BE49-F238E27FC236}">
                <a16:creationId xmlns:a16="http://schemas.microsoft.com/office/drawing/2014/main" id="{F69D8839-532C-41A6-8F99-5DCC04095835}"/>
              </a:ext>
            </a:extLst>
          </p:cNvPr>
          <p:cNvGrpSpPr/>
          <p:nvPr/>
        </p:nvGrpSpPr>
        <p:grpSpPr>
          <a:xfrm>
            <a:off x="2359407" y="2184049"/>
            <a:ext cx="14163240" cy="6119935"/>
            <a:chOff x="2143560" y="2262337"/>
            <a:chExt cx="14286595" cy="7416556"/>
          </a:xfrm>
        </p:grpSpPr>
        <p:sp>
          <p:nvSpPr>
            <p:cNvPr id="23" name="TextBox 9">
              <a:extLst>
                <a:ext uri="{FF2B5EF4-FFF2-40B4-BE49-F238E27FC236}">
                  <a16:creationId xmlns:a16="http://schemas.microsoft.com/office/drawing/2014/main" id="{564AF340-B111-440D-9A28-F01779BE5F54}"/>
                </a:ext>
              </a:extLst>
            </p:cNvPr>
            <p:cNvSpPr txBox="1"/>
            <p:nvPr/>
          </p:nvSpPr>
          <p:spPr>
            <a:xfrm>
              <a:off x="2291420" y="4721001"/>
              <a:ext cx="2632361" cy="1273588"/>
            </a:xfrm>
            <a:prstGeom prst="rect">
              <a:avLst/>
            </a:prstGeom>
          </p:spPr>
          <p:txBody>
            <a:bodyPr wrap="square" lIns="0" tIns="0" rIns="0" bIns="0" rtlCol="0" anchor="t">
              <a:spAutoFit/>
            </a:bodyPr>
            <a:lstStyle/>
            <a:p>
              <a:pPr>
                <a:lnSpc>
                  <a:spcPts val="4160"/>
                </a:lnSpc>
              </a:pPr>
              <a:r>
                <a:rPr lang="en-US" sz="3200" spc="320" dirty="0">
                  <a:solidFill>
                    <a:schemeClr val="tx1">
                      <a:lumMod val="65000"/>
                      <a:lumOff val="35000"/>
                    </a:schemeClr>
                  </a:solidFill>
                  <a:latin typeface="+mj-lt"/>
                </a:rPr>
                <a:t>Information</a:t>
              </a:r>
            </a:p>
            <a:p>
              <a:pPr>
                <a:lnSpc>
                  <a:spcPts val="4160"/>
                </a:lnSpc>
              </a:pPr>
              <a:endParaRPr lang="en-US" sz="3200" spc="320" dirty="0">
                <a:solidFill>
                  <a:schemeClr val="tx1">
                    <a:lumMod val="65000"/>
                    <a:lumOff val="35000"/>
                  </a:schemeClr>
                </a:solidFill>
                <a:latin typeface="+mj-lt"/>
              </a:endParaRPr>
            </a:p>
          </p:txBody>
        </p:sp>
        <p:sp>
          <p:nvSpPr>
            <p:cNvPr id="25" name="TextBox 11">
              <a:extLst>
                <a:ext uri="{FF2B5EF4-FFF2-40B4-BE49-F238E27FC236}">
                  <a16:creationId xmlns:a16="http://schemas.microsoft.com/office/drawing/2014/main" id="{11DFA1FC-5158-4A54-9453-9C23AA3F12E4}"/>
                </a:ext>
              </a:extLst>
            </p:cNvPr>
            <p:cNvSpPr txBox="1"/>
            <p:nvPr/>
          </p:nvSpPr>
          <p:spPr>
            <a:xfrm>
              <a:off x="2143560" y="8368327"/>
              <a:ext cx="2896806" cy="620864"/>
            </a:xfrm>
            <a:prstGeom prst="rect">
              <a:avLst/>
            </a:prstGeom>
          </p:spPr>
          <p:txBody>
            <a:bodyPr wrap="square" lIns="0" tIns="0" rIns="0" bIns="0" rtlCol="0" anchor="t">
              <a:spAutoFit/>
            </a:bodyPr>
            <a:lstStyle/>
            <a:p>
              <a:pPr>
                <a:lnSpc>
                  <a:spcPts val="4160"/>
                </a:lnSpc>
              </a:pPr>
              <a:r>
                <a:rPr lang="en-US" sz="3200" spc="320" dirty="0">
                  <a:solidFill>
                    <a:srgbClr val="4B4B4B"/>
                  </a:solidFill>
                  <a:latin typeface="+mj-lt"/>
                </a:rPr>
                <a:t>Coordination</a:t>
              </a:r>
            </a:p>
          </p:txBody>
        </p:sp>
        <p:sp>
          <p:nvSpPr>
            <p:cNvPr id="27" name="TextBox 13">
              <a:extLst>
                <a:ext uri="{FF2B5EF4-FFF2-40B4-BE49-F238E27FC236}">
                  <a16:creationId xmlns:a16="http://schemas.microsoft.com/office/drawing/2014/main" id="{05F5AFC1-AB7C-43C0-8E57-41D0E578BBC6}"/>
                </a:ext>
              </a:extLst>
            </p:cNvPr>
            <p:cNvSpPr txBox="1"/>
            <p:nvPr/>
          </p:nvSpPr>
          <p:spPr>
            <a:xfrm>
              <a:off x="7742752" y="4746527"/>
              <a:ext cx="2632360" cy="1273588"/>
            </a:xfrm>
            <a:prstGeom prst="rect">
              <a:avLst/>
            </a:prstGeom>
          </p:spPr>
          <p:txBody>
            <a:bodyPr wrap="square" lIns="0" tIns="0" rIns="0" bIns="0" rtlCol="0" anchor="t">
              <a:spAutoFit/>
            </a:bodyPr>
            <a:lstStyle/>
            <a:p>
              <a:pPr>
                <a:lnSpc>
                  <a:spcPts val="4160"/>
                </a:lnSpc>
              </a:pPr>
              <a:r>
                <a:rPr lang="en-US" sz="3200" spc="320" dirty="0">
                  <a:solidFill>
                    <a:srgbClr val="4B4B4B"/>
                  </a:solidFill>
                  <a:latin typeface="+mj-lt"/>
                </a:rPr>
                <a:t>Partnership</a:t>
              </a:r>
            </a:p>
            <a:p>
              <a:pPr>
                <a:lnSpc>
                  <a:spcPts val="4160"/>
                </a:lnSpc>
              </a:pPr>
              <a:endParaRPr lang="en-US" sz="3200" spc="320" dirty="0">
                <a:solidFill>
                  <a:srgbClr val="4B4B4B"/>
                </a:solidFill>
                <a:latin typeface="+mj-lt"/>
              </a:endParaRPr>
            </a:p>
          </p:txBody>
        </p:sp>
        <p:sp>
          <p:nvSpPr>
            <p:cNvPr id="55" name="TextBox 13">
              <a:extLst>
                <a:ext uri="{FF2B5EF4-FFF2-40B4-BE49-F238E27FC236}">
                  <a16:creationId xmlns:a16="http://schemas.microsoft.com/office/drawing/2014/main" id="{18F7F5B7-212E-4C46-91F4-0F4F23F98D6B}"/>
                </a:ext>
              </a:extLst>
            </p:cNvPr>
            <p:cNvSpPr txBox="1"/>
            <p:nvPr/>
          </p:nvSpPr>
          <p:spPr>
            <a:xfrm>
              <a:off x="7060734" y="8428933"/>
              <a:ext cx="4166533" cy="620864"/>
            </a:xfrm>
            <a:prstGeom prst="rect">
              <a:avLst/>
            </a:prstGeom>
          </p:spPr>
          <p:txBody>
            <a:bodyPr wrap="square" lIns="0" tIns="0" rIns="0" bIns="0" rtlCol="0" anchor="t">
              <a:spAutoFit/>
            </a:bodyPr>
            <a:lstStyle/>
            <a:p>
              <a:pPr>
                <a:lnSpc>
                  <a:spcPts val="4160"/>
                </a:lnSpc>
              </a:pPr>
              <a:r>
                <a:rPr lang="en-US" sz="3200" spc="320" dirty="0">
                  <a:solidFill>
                    <a:srgbClr val="4B4B4B"/>
                  </a:solidFill>
                  <a:latin typeface="+mj-lt"/>
                </a:rPr>
                <a:t>Scientific Integrity</a:t>
              </a:r>
            </a:p>
          </p:txBody>
        </p:sp>
        <p:sp>
          <p:nvSpPr>
            <p:cNvPr id="56" name="TextBox 13">
              <a:extLst>
                <a:ext uri="{FF2B5EF4-FFF2-40B4-BE49-F238E27FC236}">
                  <a16:creationId xmlns:a16="http://schemas.microsoft.com/office/drawing/2014/main" id="{CC32223B-B254-4C41-99D5-BEAD9DFF034E}"/>
                </a:ext>
              </a:extLst>
            </p:cNvPr>
            <p:cNvSpPr txBox="1"/>
            <p:nvPr/>
          </p:nvSpPr>
          <p:spPr>
            <a:xfrm>
              <a:off x="12467755" y="4746527"/>
              <a:ext cx="3962400" cy="620864"/>
            </a:xfrm>
            <a:prstGeom prst="rect">
              <a:avLst/>
            </a:prstGeom>
          </p:spPr>
          <p:txBody>
            <a:bodyPr wrap="square" lIns="0" tIns="0" rIns="0" bIns="0" rtlCol="0" anchor="t">
              <a:spAutoFit/>
            </a:bodyPr>
            <a:lstStyle/>
            <a:p>
              <a:pPr>
                <a:lnSpc>
                  <a:spcPts val="4160"/>
                </a:lnSpc>
              </a:pPr>
              <a:r>
                <a:rPr lang="en-US" sz="3200" spc="320" dirty="0">
                  <a:solidFill>
                    <a:srgbClr val="4B4B4B"/>
                  </a:solidFill>
                  <a:latin typeface="+mj-lt"/>
                </a:rPr>
                <a:t>Strategic Planning </a:t>
              </a:r>
            </a:p>
          </p:txBody>
        </p:sp>
        <p:pic>
          <p:nvPicPr>
            <p:cNvPr id="82" name="Picture 81">
              <a:extLst>
                <a:ext uri="{FF2B5EF4-FFF2-40B4-BE49-F238E27FC236}">
                  <a16:creationId xmlns:a16="http://schemas.microsoft.com/office/drawing/2014/main" id="{D630C3E1-A208-4316-A9A7-A9B21BEB7E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0537" y="2494272"/>
              <a:ext cx="2226729" cy="2226729"/>
            </a:xfrm>
            <a:prstGeom prst="rect">
              <a:avLst/>
            </a:prstGeom>
          </p:spPr>
        </p:pic>
        <p:pic>
          <p:nvPicPr>
            <p:cNvPr id="84" name="Picture 83">
              <a:extLst>
                <a:ext uri="{FF2B5EF4-FFF2-40B4-BE49-F238E27FC236}">
                  <a16:creationId xmlns:a16="http://schemas.microsoft.com/office/drawing/2014/main" id="{D2517C69-C0B8-40AA-821C-36648EF730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6934" y="6525381"/>
              <a:ext cx="2054132" cy="2054132"/>
            </a:xfrm>
            <a:prstGeom prst="rect">
              <a:avLst/>
            </a:prstGeom>
          </p:spPr>
        </p:pic>
        <p:pic>
          <p:nvPicPr>
            <p:cNvPr id="86" name="Picture 85">
              <a:extLst>
                <a:ext uri="{FF2B5EF4-FFF2-40B4-BE49-F238E27FC236}">
                  <a16:creationId xmlns:a16="http://schemas.microsoft.com/office/drawing/2014/main" id="{F6A9ED15-95EF-48CD-899B-A95BBDAF8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9838" y="5954332"/>
              <a:ext cx="2298769" cy="2298769"/>
            </a:xfrm>
            <a:prstGeom prst="rect">
              <a:avLst/>
            </a:prstGeom>
          </p:spPr>
        </p:pic>
        <p:pic>
          <p:nvPicPr>
            <p:cNvPr id="88" name="Picture 87">
              <a:extLst>
                <a:ext uri="{FF2B5EF4-FFF2-40B4-BE49-F238E27FC236}">
                  <a16:creationId xmlns:a16="http://schemas.microsoft.com/office/drawing/2014/main" id="{EC4746C2-86BC-4CA6-B317-5C21301D78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15882" y="2262337"/>
              <a:ext cx="3086100" cy="3086100"/>
            </a:xfrm>
            <a:prstGeom prst="rect">
              <a:avLst/>
            </a:prstGeom>
          </p:spPr>
        </p:pic>
        <p:pic>
          <p:nvPicPr>
            <p:cNvPr id="90" name="Picture 89">
              <a:extLst>
                <a:ext uri="{FF2B5EF4-FFF2-40B4-BE49-F238E27FC236}">
                  <a16:creationId xmlns:a16="http://schemas.microsoft.com/office/drawing/2014/main" id="{EE5C3508-1623-4F4B-8EB0-611216FEE8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231999" y="2710518"/>
              <a:ext cx="2230596" cy="2230596"/>
            </a:xfrm>
            <a:prstGeom prst="rect">
              <a:avLst/>
            </a:prstGeom>
          </p:spPr>
        </p:pic>
        <p:sp>
          <p:nvSpPr>
            <p:cNvPr id="97" name="TextBox 13">
              <a:extLst>
                <a:ext uri="{FF2B5EF4-FFF2-40B4-BE49-F238E27FC236}">
                  <a16:creationId xmlns:a16="http://schemas.microsoft.com/office/drawing/2014/main" id="{8C5DE474-0660-41D8-AC92-0B3BB0125331}"/>
                </a:ext>
              </a:extLst>
            </p:cNvPr>
            <p:cNvSpPr txBox="1"/>
            <p:nvPr/>
          </p:nvSpPr>
          <p:spPr>
            <a:xfrm>
              <a:off x="12467755" y="8405305"/>
              <a:ext cx="3962400" cy="1273588"/>
            </a:xfrm>
            <a:prstGeom prst="rect">
              <a:avLst/>
            </a:prstGeom>
          </p:spPr>
          <p:txBody>
            <a:bodyPr wrap="square" lIns="0" tIns="0" rIns="0" bIns="0" rtlCol="0" anchor="t">
              <a:spAutoFit/>
            </a:bodyPr>
            <a:lstStyle/>
            <a:p>
              <a:pPr algn="ctr">
                <a:lnSpc>
                  <a:spcPts val="4160"/>
                </a:lnSpc>
              </a:pPr>
              <a:r>
                <a:rPr lang="en-US" sz="3200" spc="320" dirty="0">
                  <a:solidFill>
                    <a:srgbClr val="4B4B4B"/>
                  </a:solidFill>
                  <a:latin typeface="+mj-lt"/>
                </a:rPr>
                <a:t>Key Performance</a:t>
              </a:r>
            </a:p>
            <a:p>
              <a:pPr algn="ctr">
                <a:lnSpc>
                  <a:spcPts val="4160"/>
                </a:lnSpc>
              </a:pPr>
              <a:r>
                <a:rPr lang="en-US" sz="3200" spc="320" dirty="0">
                  <a:solidFill>
                    <a:srgbClr val="4B4B4B"/>
                  </a:solidFill>
                  <a:latin typeface="+mj-lt"/>
                </a:rPr>
                <a:t> Indicators </a:t>
              </a:r>
            </a:p>
          </p:txBody>
        </p:sp>
        <p:pic>
          <p:nvPicPr>
            <p:cNvPr id="99" name="Picture 98">
              <a:extLst>
                <a:ext uri="{FF2B5EF4-FFF2-40B4-BE49-F238E27FC236}">
                  <a16:creationId xmlns:a16="http://schemas.microsoft.com/office/drawing/2014/main" id="{9A773FB3-80F0-435A-BE07-70EF2DBBB5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553640" y="6638304"/>
              <a:ext cx="1790629" cy="1790629"/>
            </a:xfrm>
            <a:prstGeom prst="rect">
              <a:avLst/>
            </a:prstGeom>
          </p:spPr>
        </p:pic>
      </p:grpSp>
      <p:sp>
        <p:nvSpPr>
          <p:cNvPr id="22" name="TextBox 4">
            <a:extLst>
              <a:ext uri="{FF2B5EF4-FFF2-40B4-BE49-F238E27FC236}">
                <a16:creationId xmlns:a16="http://schemas.microsoft.com/office/drawing/2014/main" id="{338FF471-F179-4FDB-BF81-2AAA7467BE59}"/>
              </a:ext>
            </a:extLst>
          </p:cNvPr>
          <p:cNvSpPr txBox="1"/>
          <p:nvPr/>
        </p:nvSpPr>
        <p:spPr>
          <a:xfrm>
            <a:off x="2743200" y="669727"/>
            <a:ext cx="13395655" cy="991810"/>
          </a:xfrm>
          <a:prstGeom prst="rect">
            <a:avLst/>
          </a:prstGeom>
        </p:spPr>
        <p:txBody>
          <a:bodyPr wrap="square" lIns="0" tIns="0" rIns="0" bIns="0" rtlCol="0" anchor="t">
            <a:spAutoFit/>
          </a:bodyPr>
          <a:lstStyle/>
          <a:p>
            <a:pPr algn="ctr">
              <a:lnSpc>
                <a:spcPts val="8159"/>
              </a:lnSpc>
            </a:pPr>
            <a:r>
              <a:rPr lang="en-US" sz="6000" b="1" spc="136" dirty="0">
                <a:latin typeface="+mj-lt"/>
              </a:rPr>
              <a:t>OCS RESPONSIBILITES</a:t>
            </a:r>
          </a:p>
        </p:txBody>
      </p:sp>
      <p:sp>
        <p:nvSpPr>
          <p:cNvPr id="26" name="TextBox 6">
            <a:extLst>
              <a:ext uri="{FF2B5EF4-FFF2-40B4-BE49-F238E27FC236}">
                <a16:creationId xmlns:a16="http://schemas.microsoft.com/office/drawing/2014/main" id="{D694DCFC-DF44-4418-A2F4-004687627302}"/>
              </a:ext>
            </a:extLst>
          </p:cNvPr>
          <p:cNvSpPr txBox="1"/>
          <p:nvPr/>
        </p:nvSpPr>
        <p:spPr>
          <a:xfrm>
            <a:off x="17221200" y="9715500"/>
            <a:ext cx="880157" cy="457048"/>
          </a:xfrm>
          <a:prstGeom prst="rect">
            <a:avLst/>
          </a:prstGeom>
        </p:spPr>
        <p:txBody>
          <a:bodyPr wrap="square" lIns="0" tIns="0" rIns="0" bIns="0" rtlCol="0" anchor="t">
            <a:spAutoFit/>
          </a:bodyPr>
          <a:lstStyle/>
          <a:p>
            <a:pPr algn="r">
              <a:lnSpc>
                <a:spcPts val="1199"/>
              </a:lnSpc>
            </a:pPr>
            <a:r>
              <a:rPr lang="en-US" sz="999" spc="169" dirty="0">
                <a:solidFill>
                  <a:srgbClr val="6FAFAF"/>
                </a:solidFill>
                <a:latin typeface="+mj-lt"/>
              </a:rPr>
              <a:t>OFFICE OF </a:t>
            </a:r>
          </a:p>
          <a:p>
            <a:pPr algn="r">
              <a:lnSpc>
                <a:spcPts val="1199"/>
              </a:lnSpc>
            </a:pPr>
            <a:r>
              <a:rPr lang="en-US" sz="999" spc="169" dirty="0">
                <a:solidFill>
                  <a:srgbClr val="6FAFAF"/>
                </a:solidFill>
                <a:latin typeface="+mj-lt"/>
              </a:rPr>
              <a:t>THE CHIEF</a:t>
            </a:r>
          </a:p>
          <a:p>
            <a:pPr algn="r">
              <a:lnSpc>
                <a:spcPts val="1199"/>
              </a:lnSpc>
            </a:pPr>
            <a:r>
              <a:rPr lang="en-US" sz="999" spc="169" dirty="0">
                <a:solidFill>
                  <a:srgbClr val="6FAFAF"/>
                </a:solidFill>
                <a:latin typeface="+mj-lt"/>
              </a:rPr>
              <a:t> SCIENTIST </a:t>
            </a:r>
          </a:p>
        </p:txBody>
      </p:sp>
    </p:spTree>
    <p:extLst>
      <p:ext uri="{BB962C8B-B14F-4D97-AF65-F5344CB8AC3E}">
        <p14:creationId xmlns:p14="http://schemas.microsoft.com/office/powerpoint/2010/main" val="30119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id="{A1342B44-4D6A-4DAF-8D53-6A5B23C9C451}"/>
              </a:ext>
            </a:extLst>
          </p:cNvPr>
          <p:cNvSpPr txBox="1"/>
          <p:nvPr/>
        </p:nvSpPr>
        <p:spPr>
          <a:xfrm>
            <a:off x="990600" y="650996"/>
            <a:ext cx="15925800" cy="1222642"/>
          </a:xfrm>
          <a:prstGeom prst="rect">
            <a:avLst/>
          </a:prstGeom>
        </p:spPr>
        <p:txBody>
          <a:bodyPr wrap="square" lIns="0" tIns="0" rIns="0" bIns="0" rtlCol="0" anchor="t">
            <a:spAutoFit/>
          </a:bodyPr>
          <a:lstStyle/>
          <a:p>
            <a:pPr>
              <a:lnSpc>
                <a:spcPts val="10560"/>
              </a:lnSpc>
            </a:pPr>
            <a:r>
              <a:rPr lang="en-US" sz="6000" b="1" spc="175" dirty="0">
                <a:latin typeface="+mj-lt"/>
              </a:rPr>
              <a:t>CROSS DEPARTMENT COORDINATION </a:t>
            </a:r>
          </a:p>
        </p:txBody>
      </p:sp>
      <p:sp>
        <p:nvSpPr>
          <p:cNvPr id="12" name="TextBox 4">
            <a:extLst>
              <a:ext uri="{FF2B5EF4-FFF2-40B4-BE49-F238E27FC236}">
                <a16:creationId xmlns:a16="http://schemas.microsoft.com/office/drawing/2014/main" id="{6A559B81-3808-47AC-A898-23D619C87F8F}"/>
              </a:ext>
            </a:extLst>
          </p:cNvPr>
          <p:cNvSpPr txBox="1"/>
          <p:nvPr/>
        </p:nvSpPr>
        <p:spPr>
          <a:xfrm>
            <a:off x="5562599" y="3119163"/>
            <a:ext cx="8303902" cy="2693045"/>
          </a:xfrm>
          <a:prstGeom prst="rect">
            <a:avLst/>
          </a:prstGeom>
        </p:spPr>
        <p:txBody>
          <a:bodyPr wrap="square" lIns="0" tIns="0" rIns="0" bIns="0" rtlCol="0" anchor="t">
            <a:spAutoFit/>
          </a:bodyPr>
          <a:lstStyle/>
          <a:p>
            <a:pPr marL="457200" indent="-457200">
              <a:lnSpc>
                <a:spcPts val="4160"/>
              </a:lnSpc>
              <a:buFont typeface="Arial" panose="020B0604020202020204" pitchFamily="34" charset="0"/>
              <a:buChar char="•"/>
            </a:pPr>
            <a:r>
              <a:rPr lang="en-US" sz="3600" dirty="0">
                <a:latin typeface="+mj-lt"/>
              </a:rPr>
              <a:t>Office of the Chief Scientist </a:t>
            </a:r>
          </a:p>
          <a:p>
            <a:pPr marL="457200" indent="-457200">
              <a:lnSpc>
                <a:spcPts val="4160"/>
              </a:lnSpc>
              <a:buFont typeface="Arial" panose="020B0604020202020204" pitchFamily="34" charset="0"/>
              <a:buChar char="•"/>
            </a:pPr>
            <a:endParaRPr lang="en-US" sz="3600" dirty="0">
              <a:latin typeface="+mj-lt"/>
            </a:endParaRPr>
          </a:p>
          <a:p>
            <a:pPr marL="457200" indent="-457200">
              <a:lnSpc>
                <a:spcPts val="4160"/>
              </a:lnSpc>
              <a:buFont typeface="Arial" panose="020B0604020202020204" pitchFamily="34" charset="0"/>
              <a:buChar char="•"/>
            </a:pPr>
            <a:r>
              <a:rPr lang="en-US" sz="3600" dirty="0">
                <a:latin typeface="+mj-lt"/>
              </a:rPr>
              <a:t>USDA Science Council </a:t>
            </a:r>
          </a:p>
          <a:p>
            <a:pPr marL="457200" indent="-457200">
              <a:lnSpc>
                <a:spcPts val="4160"/>
              </a:lnSpc>
              <a:buFont typeface="Arial" panose="020B0604020202020204" pitchFamily="34" charset="0"/>
              <a:buChar char="•"/>
            </a:pPr>
            <a:endParaRPr lang="en-US" sz="3600" dirty="0">
              <a:latin typeface="+mj-lt"/>
            </a:endParaRPr>
          </a:p>
          <a:p>
            <a:pPr marL="457200" indent="-457200">
              <a:lnSpc>
                <a:spcPts val="4160"/>
              </a:lnSpc>
              <a:buFont typeface="Arial" panose="020B0604020202020204" pitchFamily="34" charset="0"/>
              <a:buChar char="•"/>
            </a:pPr>
            <a:r>
              <a:rPr lang="en-US" sz="3600" dirty="0">
                <a:latin typeface="+mj-lt"/>
              </a:rPr>
              <a:t>USDA Agencies </a:t>
            </a:r>
          </a:p>
        </p:txBody>
      </p:sp>
      <p:pic>
        <p:nvPicPr>
          <p:cNvPr id="27" name="Picture 26">
            <a:extLst>
              <a:ext uri="{FF2B5EF4-FFF2-40B4-BE49-F238E27FC236}">
                <a16:creationId xmlns:a16="http://schemas.microsoft.com/office/drawing/2014/main" id="{FE2CE1F0-204D-4ABA-9FA6-BD94F4E961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99883" y="5390548"/>
            <a:ext cx="3388116" cy="2894413"/>
          </a:xfrm>
          <a:prstGeom prst="rect">
            <a:avLst/>
          </a:prstGeom>
        </p:spPr>
      </p:pic>
      <p:pic>
        <p:nvPicPr>
          <p:cNvPr id="29" name="Picture 28">
            <a:extLst>
              <a:ext uri="{FF2B5EF4-FFF2-40B4-BE49-F238E27FC236}">
                <a16:creationId xmlns:a16="http://schemas.microsoft.com/office/drawing/2014/main" id="{82DB3374-7152-47C1-854B-0861580A52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899884" y="2815879"/>
            <a:ext cx="3388116" cy="2574669"/>
          </a:xfrm>
          <a:prstGeom prst="rect">
            <a:avLst/>
          </a:prstGeom>
        </p:spPr>
      </p:pic>
      <p:pic>
        <p:nvPicPr>
          <p:cNvPr id="3" name="Picture 2">
            <a:extLst>
              <a:ext uri="{FF2B5EF4-FFF2-40B4-BE49-F238E27FC236}">
                <a16:creationId xmlns:a16="http://schemas.microsoft.com/office/drawing/2014/main" id="{FAE9A228-487F-44CB-9013-6D99257D1C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899884" y="193"/>
            <a:ext cx="3388115" cy="2842980"/>
          </a:xfrm>
          <a:prstGeom prst="rect">
            <a:avLst/>
          </a:prstGeom>
        </p:spPr>
      </p:pic>
      <p:sp>
        <p:nvSpPr>
          <p:cNvPr id="13" name="AutoShape 10">
            <a:extLst>
              <a:ext uri="{FF2B5EF4-FFF2-40B4-BE49-F238E27FC236}">
                <a16:creationId xmlns:a16="http://schemas.microsoft.com/office/drawing/2014/main" id="{771450FA-7633-4B87-9FCA-DAB5A1EEC9BD}"/>
              </a:ext>
            </a:extLst>
          </p:cNvPr>
          <p:cNvSpPr/>
          <p:nvPr/>
        </p:nvSpPr>
        <p:spPr>
          <a:xfrm>
            <a:off x="0" y="8284961"/>
            <a:ext cx="18288000" cy="2040139"/>
          </a:xfrm>
          <a:prstGeom prst="rect">
            <a:avLst/>
          </a:prstGeom>
          <a:solidFill>
            <a:srgbClr val="6FAFAF"/>
          </a:solidFill>
        </p:spPr>
      </p:sp>
      <p:pic>
        <p:nvPicPr>
          <p:cNvPr id="23" name="Picture 22">
            <a:extLst>
              <a:ext uri="{FF2B5EF4-FFF2-40B4-BE49-F238E27FC236}">
                <a16:creationId xmlns:a16="http://schemas.microsoft.com/office/drawing/2014/main" id="{22B11908-B113-4B47-9193-CA611DBE8E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244" y="2425571"/>
            <a:ext cx="4032974" cy="4032974"/>
          </a:xfrm>
          <a:prstGeom prst="rect">
            <a:avLst/>
          </a:prstGeom>
        </p:spPr>
      </p:pic>
      <p:sp>
        <p:nvSpPr>
          <p:cNvPr id="15" name="TextBox 6">
            <a:extLst>
              <a:ext uri="{FF2B5EF4-FFF2-40B4-BE49-F238E27FC236}">
                <a16:creationId xmlns:a16="http://schemas.microsoft.com/office/drawing/2014/main" id="{9AEB8DC4-774A-42C3-B099-71D020A03C94}"/>
              </a:ext>
            </a:extLst>
          </p:cNvPr>
          <p:cNvSpPr txBox="1"/>
          <p:nvPr/>
        </p:nvSpPr>
        <p:spPr>
          <a:xfrm>
            <a:off x="381000" y="9188792"/>
            <a:ext cx="880157" cy="457048"/>
          </a:xfrm>
          <a:prstGeom prst="rect">
            <a:avLst/>
          </a:prstGeom>
        </p:spPr>
        <p:txBody>
          <a:bodyPr wrap="square" lIns="0" tIns="0" rIns="0" bIns="0" rtlCol="0" anchor="t">
            <a:spAutoFit/>
          </a:bodyPr>
          <a:lstStyle/>
          <a:p>
            <a:pPr algn="r">
              <a:lnSpc>
                <a:spcPts val="1199"/>
              </a:lnSpc>
            </a:pPr>
            <a:r>
              <a:rPr lang="en-US" sz="999" spc="169" dirty="0">
                <a:solidFill>
                  <a:schemeClr val="bg1"/>
                </a:solidFill>
                <a:latin typeface="+mj-lt"/>
              </a:rPr>
              <a:t>OFFICE OF </a:t>
            </a:r>
          </a:p>
          <a:p>
            <a:pPr algn="r">
              <a:lnSpc>
                <a:spcPts val="1199"/>
              </a:lnSpc>
            </a:pPr>
            <a:r>
              <a:rPr lang="en-US" sz="999" spc="169" dirty="0">
                <a:solidFill>
                  <a:schemeClr val="bg1"/>
                </a:solidFill>
                <a:latin typeface="+mj-lt"/>
              </a:rPr>
              <a:t>THE CHIEF</a:t>
            </a:r>
          </a:p>
          <a:p>
            <a:pPr algn="r">
              <a:lnSpc>
                <a:spcPts val="1199"/>
              </a:lnSpc>
            </a:pPr>
            <a:r>
              <a:rPr lang="en-US" sz="999" spc="169" dirty="0">
                <a:solidFill>
                  <a:schemeClr val="bg1"/>
                </a:solidFill>
                <a:latin typeface="+mj-lt"/>
              </a:rPr>
              <a:t> SCIENTIST </a:t>
            </a:r>
          </a:p>
        </p:txBody>
      </p:sp>
    </p:spTree>
    <p:extLst>
      <p:ext uri="{BB962C8B-B14F-4D97-AF65-F5344CB8AC3E}">
        <p14:creationId xmlns:p14="http://schemas.microsoft.com/office/powerpoint/2010/main" val="196354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a:extLst>
              <a:ext uri="{FF2B5EF4-FFF2-40B4-BE49-F238E27FC236}">
                <a16:creationId xmlns:a16="http://schemas.microsoft.com/office/drawing/2014/main" id="{27F77EAF-F48D-4481-AACE-A0FB12641217}"/>
              </a:ext>
            </a:extLst>
          </p:cNvPr>
          <p:cNvSpPr/>
          <p:nvPr/>
        </p:nvSpPr>
        <p:spPr>
          <a:xfrm>
            <a:off x="14140155" y="0"/>
            <a:ext cx="4451765" cy="10287924"/>
          </a:xfrm>
          <a:prstGeom prst="rect">
            <a:avLst/>
          </a:prstGeom>
          <a:solidFill>
            <a:srgbClr val="6FAFAF"/>
          </a:solidFill>
        </p:spPr>
      </p:sp>
      <p:sp>
        <p:nvSpPr>
          <p:cNvPr id="2" name="Title 1"/>
          <p:cNvSpPr>
            <a:spLocks noGrp="1"/>
          </p:cNvSpPr>
          <p:nvPr>
            <p:ph type="title"/>
          </p:nvPr>
        </p:nvSpPr>
        <p:spPr>
          <a:xfrm>
            <a:off x="469922" y="1681652"/>
            <a:ext cx="13716000" cy="1314449"/>
          </a:xfrm>
        </p:spPr>
        <p:txBody>
          <a:bodyPr>
            <a:noAutofit/>
          </a:bodyPr>
          <a:lstStyle/>
          <a:p>
            <a:pPr algn="l"/>
            <a:r>
              <a:rPr lang="en-US" sz="6000" b="1" dirty="0"/>
              <a:t>OCS Coordination:  Stakeholder Activities</a:t>
            </a:r>
            <a:br>
              <a:rPr lang="en-US" sz="6000" b="1" dirty="0"/>
            </a:br>
            <a:r>
              <a:rPr lang="en-US" sz="6000" b="1" dirty="0"/>
              <a:t>Foundation for Food and Agriculture Research (FFAR)</a:t>
            </a:r>
            <a:br>
              <a:rPr lang="en-US" sz="6000" b="1" dirty="0"/>
            </a:br>
            <a:endParaRPr lang="en-US" sz="6000" b="1" dirty="0"/>
          </a:p>
        </p:txBody>
      </p:sp>
      <p:sp>
        <p:nvSpPr>
          <p:cNvPr id="3" name="Content Placeholder 3"/>
          <p:cNvSpPr>
            <a:spLocks noGrp="1"/>
          </p:cNvSpPr>
          <p:nvPr>
            <p:ph idx="1"/>
          </p:nvPr>
        </p:nvSpPr>
        <p:spPr>
          <a:xfrm>
            <a:off x="1331888" y="4411579"/>
            <a:ext cx="12325469" cy="5956284"/>
          </a:xfrm>
        </p:spPr>
        <p:txBody>
          <a:bodyPr>
            <a:normAutofit/>
          </a:bodyPr>
          <a:lstStyle/>
          <a:p>
            <a:pPr marL="428616" indent="-428616"/>
            <a:r>
              <a:rPr lang="en-US" sz="2700" dirty="0"/>
              <a:t>Authorized by Congress as part of the 2014 Farm Bill, the Foundation for Food and Agriculture Research (FFAR) operates as a non-profit corporation leveraging public and private resources to increase the scientific and technological research, innovation, and partnerships.</a:t>
            </a:r>
          </a:p>
          <a:p>
            <a:pPr marL="428616" indent="-428616"/>
            <a:endParaRPr lang="en-US" sz="2700" dirty="0"/>
          </a:p>
          <a:p>
            <a:pPr marL="428616" indent="-428616"/>
            <a:r>
              <a:rPr lang="en-US" sz="2700" dirty="0"/>
              <a:t>FFAR </a:t>
            </a:r>
            <a:r>
              <a:rPr lang="en-US" sz="2700" i="1" dirty="0"/>
              <a:t>Ex Officio</a:t>
            </a:r>
            <a:r>
              <a:rPr lang="en-US" sz="2700" dirty="0"/>
              <a:t> Board Members include Secretary Vilsack, Under Secretary Dr. Chavonda Jacobs-Young, Dr. Simon Liu (ARS Administrator), Dr. Manjit Misra (NIFA Director)</a:t>
            </a:r>
          </a:p>
          <a:p>
            <a:pPr marL="428616" indent="-428616"/>
            <a:endParaRPr lang="en-US" sz="2700" dirty="0"/>
          </a:p>
        </p:txBody>
      </p:sp>
      <p:sp>
        <p:nvSpPr>
          <p:cNvPr id="15" name="TextBox 6">
            <a:extLst>
              <a:ext uri="{FF2B5EF4-FFF2-40B4-BE49-F238E27FC236}">
                <a16:creationId xmlns:a16="http://schemas.microsoft.com/office/drawing/2014/main" id="{2556C529-B41A-4C12-A3A1-9BF82181C0C8}"/>
              </a:ext>
            </a:extLst>
          </p:cNvPr>
          <p:cNvSpPr txBox="1"/>
          <p:nvPr/>
        </p:nvSpPr>
        <p:spPr>
          <a:xfrm>
            <a:off x="25082" y="9715500"/>
            <a:ext cx="880157" cy="457048"/>
          </a:xfrm>
          <a:prstGeom prst="rect">
            <a:avLst/>
          </a:prstGeom>
        </p:spPr>
        <p:txBody>
          <a:bodyPr wrap="square" lIns="0" tIns="0" rIns="0" bIns="0" rtlCol="0" anchor="t">
            <a:spAutoFit/>
          </a:bodyPr>
          <a:lstStyle/>
          <a:p>
            <a:pPr algn="r">
              <a:lnSpc>
                <a:spcPts val="1199"/>
              </a:lnSpc>
            </a:pPr>
            <a:r>
              <a:rPr lang="en-US" sz="999" spc="169" dirty="0">
                <a:solidFill>
                  <a:srgbClr val="6FAFAF"/>
                </a:solidFill>
                <a:latin typeface="+mj-lt"/>
              </a:rPr>
              <a:t>OFFICE OF </a:t>
            </a:r>
          </a:p>
          <a:p>
            <a:pPr algn="r">
              <a:lnSpc>
                <a:spcPts val="1199"/>
              </a:lnSpc>
            </a:pPr>
            <a:r>
              <a:rPr lang="en-US" sz="999" spc="169" dirty="0">
                <a:solidFill>
                  <a:srgbClr val="6FAFAF"/>
                </a:solidFill>
                <a:latin typeface="+mj-lt"/>
              </a:rPr>
              <a:t>THE CHIEF</a:t>
            </a:r>
          </a:p>
          <a:p>
            <a:pPr algn="r">
              <a:lnSpc>
                <a:spcPts val="1199"/>
              </a:lnSpc>
            </a:pPr>
            <a:r>
              <a:rPr lang="en-US" sz="999" spc="169" dirty="0">
                <a:solidFill>
                  <a:srgbClr val="6FAFAF"/>
                </a:solidFill>
                <a:latin typeface="+mj-lt"/>
              </a:rPr>
              <a:t> SCIENTIST </a:t>
            </a:r>
          </a:p>
        </p:txBody>
      </p:sp>
      <p:grpSp>
        <p:nvGrpSpPr>
          <p:cNvPr id="14" name="Group 13">
            <a:extLst>
              <a:ext uri="{FF2B5EF4-FFF2-40B4-BE49-F238E27FC236}">
                <a16:creationId xmlns:a16="http://schemas.microsoft.com/office/drawing/2014/main" id="{7B525880-1681-41DF-8F99-7D8A77C9F70D}"/>
              </a:ext>
            </a:extLst>
          </p:cNvPr>
          <p:cNvGrpSpPr/>
          <p:nvPr/>
        </p:nvGrpSpPr>
        <p:grpSpPr>
          <a:xfrm>
            <a:off x="14133346" y="1398193"/>
            <a:ext cx="4516984" cy="8905310"/>
            <a:chOff x="14133346" y="1398193"/>
            <a:chExt cx="4516984" cy="8905310"/>
          </a:xfrm>
        </p:grpSpPr>
        <p:pic>
          <p:nvPicPr>
            <p:cNvPr id="11" name="Picture 10" descr="A person petting a cow that is standing in the grass&#10;&#10;Description automatically generated">
              <a:extLst>
                <a:ext uri="{FF2B5EF4-FFF2-40B4-BE49-F238E27FC236}">
                  <a16:creationId xmlns:a16="http://schemas.microsoft.com/office/drawing/2014/main" id="{EA549CDE-EB37-4E94-83FC-66AC12578E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40155" y="4371460"/>
              <a:ext cx="4479040" cy="2963252"/>
            </a:xfrm>
            <a:prstGeom prst="rect">
              <a:avLst/>
            </a:prstGeom>
          </p:spPr>
        </p:pic>
        <p:pic>
          <p:nvPicPr>
            <p:cNvPr id="13" name="Picture 12" descr="A person in a blue shirt&#10;&#10;Description automatically generated">
              <a:extLst>
                <a:ext uri="{FF2B5EF4-FFF2-40B4-BE49-F238E27FC236}">
                  <a16:creationId xmlns:a16="http://schemas.microsoft.com/office/drawing/2014/main" id="{4363E3BE-0977-46CD-98A9-E8D8D7C228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40155" y="7320196"/>
              <a:ext cx="4510175" cy="2983307"/>
            </a:xfrm>
            <a:prstGeom prst="rect">
              <a:avLst/>
            </a:prstGeom>
          </p:spPr>
        </p:pic>
        <p:pic>
          <p:nvPicPr>
            <p:cNvPr id="6" name="Picture 5" descr="A picture containing outdoor, water, person, young&#10;&#10;Description automatically generated">
              <a:extLst>
                <a:ext uri="{FF2B5EF4-FFF2-40B4-BE49-F238E27FC236}">
                  <a16:creationId xmlns:a16="http://schemas.microsoft.com/office/drawing/2014/main" id="{39137F9B-5660-43B1-817B-7BC7BD1DD6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33346" y="1398193"/>
              <a:ext cx="4476053" cy="2983307"/>
            </a:xfrm>
            <a:prstGeom prst="rect">
              <a:avLst/>
            </a:prstGeom>
          </p:spPr>
        </p:pic>
      </p:grpSp>
    </p:spTree>
    <p:extLst>
      <p:ext uri="{BB962C8B-B14F-4D97-AF65-F5344CB8AC3E}">
        <p14:creationId xmlns:p14="http://schemas.microsoft.com/office/powerpoint/2010/main" val="419781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BB18936664241898AFA562DE33D51" ma:contentTypeVersion="11" ma:contentTypeDescription="Create a new document." ma:contentTypeScope="" ma:versionID="bfae977d4954ded017588ee72fab8dab">
  <xsd:schema xmlns:xsd="http://www.w3.org/2001/XMLSchema" xmlns:xs="http://www.w3.org/2001/XMLSchema" xmlns:p="http://schemas.microsoft.com/office/2006/metadata/properties" xmlns:ns3="8a6c5866-9aee-4860-be59-b94cbe1de0dc" xmlns:ns4="81ca6306-bcdf-4aee-bd70-7b0da701e606" targetNamespace="http://schemas.microsoft.com/office/2006/metadata/properties" ma:root="true" ma:fieldsID="ae0003baadcd2098a40f0f500a86923b" ns3:_="" ns4:_="">
    <xsd:import namespace="8a6c5866-9aee-4860-be59-b94cbe1de0dc"/>
    <xsd:import namespace="81ca6306-bcdf-4aee-bd70-7b0da701e60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c5866-9aee-4860-be59-b94cbe1de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ca6306-bcdf-4aee-bd70-7b0da701e6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4D220-C4D6-4082-AED1-4B72A138CD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c5866-9aee-4860-be59-b94cbe1de0dc"/>
    <ds:schemaRef ds:uri="81ca6306-bcdf-4aee-bd70-7b0da701e6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63CD2E-CB4D-4B00-BAC4-7789BF62EEAA}">
  <ds:schemaRefs>
    <ds:schemaRef ds:uri="http://schemas.microsoft.com/office/2006/documentManagement/types"/>
    <ds:schemaRef ds:uri="http://purl.org/dc/dcmitype/"/>
    <ds:schemaRef ds:uri="8a6c5866-9aee-4860-be59-b94cbe1de0dc"/>
    <ds:schemaRef ds:uri="http://purl.org/dc/terms/"/>
    <ds:schemaRef ds:uri="http://schemas.openxmlformats.org/package/2006/metadata/core-properties"/>
    <ds:schemaRef ds:uri="http://schemas.microsoft.com/office/infopath/2007/PartnerControls"/>
    <ds:schemaRef ds:uri="81ca6306-bcdf-4aee-bd70-7b0da701e606"/>
    <ds:schemaRef ds:uri="http://www.w3.org/XML/1998/namespac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BC25D39-41BE-4766-AAC7-E2FE433E3E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6091</TotalTime>
  <Words>2467</Words>
  <Application>Microsoft Office PowerPoint</Application>
  <PresentationFormat>Custom</PresentationFormat>
  <Paragraphs>387</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Source Sans Pro</vt:lpstr>
      <vt:lpstr>Calibri</vt:lpstr>
      <vt:lpstr>Wingdings</vt:lpstr>
      <vt:lpstr>Symbol</vt:lpstr>
      <vt:lpstr>Times New Roman</vt:lpstr>
      <vt:lpstr>Courier New</vt:lpstr>
      <vt:lpstr>Office Theme</vt:lpstr>
      <vt:lpstr>For assistance in accessing this document, please contact nareee@usda.gov.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OCS Coordination:  Stakeholder Activities Foundation for Food and Agriculture Research (FFAR) </vt:lpstr>
      <vt:lpstr>PowerPoint Presentation</vt:lpstr>
      <vt:lpstr>PowerPoint Presentation</vt:lpstr>
      <vt:lpstr>USDA Science &amp; Research Strategy: 2023-2026 Cultivating Scientific 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Home Listing Presentation</dc:title>
  <dc:creator>Fitzsimmons, Thomas - OSEC, Washington, DC</dc:creator>
  <cp:lastModifiedBy>Ball, Sandra - REE-ARS</cp:lastModifiedBy>
  <cp:revision>146</cp:revision>
  <dcterms:created xsi:type="dcterms:W3CDTF">2006-08-16T00:00:00Z</dcterms:created>
  <dcterms:modified xsi:type="dcterms:W3CDTF">2023-07-10T18:36:45Z</dcterms:modified>
  <dc:identifier>DAD44iKjQfs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0x010100F6CBB18936664241898AFA562DE33D51</vt:lpwstr>
  </property>
</Properties>
</file>