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076136633" r:id="rId5"/>
    <p:sldId id="280" r:id="rId6"/>
    <p:sldId id="257" r:id="rId7"/>
    <p:sldId id="2076136613" r:id="rId8"/>
    <p:sldId id="2076136615" r:id="rId9"/>
    <p:sldId id="2076136616" r:id="rId10"/>
    <p:sldId id="2076136617" r:id="rId11"/>
    <p:sldId id="2076136631" r:id="rId12"/>
    <p:sldId id="2076136632" r:id="rId13"/>
    <p:sldId id="2076136614" r:id="rId14"/>
    <p:sldId id="2076136629" r:id="rId15"/>
    <p:sldId id="207613661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eka, Rachel - REE-ARS" initials="RP" lastIdx="1" clrIdx="0">
    <p:extLst>
      <p:ext uri="{19B8F6BF-5375-455C-9EA6-DF929625EA0E}">
        <p15:presenceInfo xmlns:p15="http://schemas.microsoft.com/office/powerpoint/2012/main" userId="Paseka, Rachel - REE-A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CEED"/>
    <a:srgbClr val="B9CDE5"/>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2B60F-B88D-403F-911F-BA7C42C2445C}" v="1" dt="2023-07-10T15:39:05.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42720" autoAdjust="0"/>
  </p:normalViewPr>
  <p:slideViewPr>
    <p:cSldViewPr snapToGrid="0" showGuides="1">
      <p:cViewPr varScale="1">
        <p:scale>
          <a:sx n="48" d="100"/>
          <a:sy n="48" d="100"/>
        </p:scale>
        <p:origin x="21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8604"/>
    </p:cViewPr>
  </p:sorterViewPr>
  <p:notesViewPr>
    <p:cSldViewPr snapToGrid="0">
      <p:cViewPr varScale="1">
        <p:scale>
          <a:sx n="54" d="100"/>
          <a:sy n="54" d="100"/>
        </p:scale>
        <p:origin x="128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Sandra - REE-ARS" userId="fca1229e-0f9d-4ff3-93aa-6a5d757c41ec" providerId="ADAL" clId="{A7D2B60F-B88D-403F-911F-BA7C42C2445C}"/>
    <pc:docChg chg="custSel addSld modSld sldOrd">
      <pc:chgData name="Ball, Sandra - REE-ARS" userId="fca1229e-0f9d-4ff3-93aa-6a5d757c41ec" providerId="ADAL" clId="{A7D2B60F-B88D-403F-911F-BA7C42C2445C}" dt="2023-07-10T15:39:20.250" v="10" actId="478"/>
      <pc:docMkLst>
        <pc:docMk/>
      </pc:docMkLst>
      <pc:sldChg chg="addSp delSp modSp new mod ord modClrScheme chgLayout">
        <pc:chgData name="Ball, Sandra - REE-ARS" userId="fca1229e-0f9d-4ff3-93aa-6a5d757c41ec" providerId="ADAL" clId="{A7D2B60F-B88D-403F-911F-BA7C42C2445C}" dt="2023-07-10T15:39:20.250" v="10" actId="478"/>
        <pc:sldMkLst>
          <pc:docMk/>
          <pc:sldMk cId="1357239081" sldId="2076136633"/>
        </pc:sldMkLst>
        <pc:spChg chg="mod ord">
          <ac:chgData name="Ball, Sandra - REE-ARS" userId="fca1229e-0f9d-4ff3-93aa-6a5d757c41ec" providerId="ADAL" clId="{A7D2B60F-B88D-403F-911F-BA7C42C2445C}" dt="2023-07-10T15:39:05.481" v="9"/>
          <ac:spMkLst>
            <pc:docMk/>
            <pc:sldMk cId="1357239081" sldId="2076136633"/>
            <ac:spMk id="2" creationId="{80B11804-E742-825D-1CAE-DA6A29D97EBE}"/>
          </ac:spMkLst>
        </pc:spChg>
        <pc:spChg chg="del">
          <ac:chgData name="Ball, Sandra - REE-ARS" userId="fca1229e-0f9d-4ff3-93aa-6a5d757c41ec" providerId="ADAL" clId="{A7D2B60F-B88D-403F-911F-BA7C42C2445C}" dt="2023-07-10T15:38:24.505" v="5" actId="478"/>
          <ac:spMkLst>
            <pc:docMk/>
            <pc:sldMk cId="1357239081" sldId="2076136633"/>
            <ac:spMk id="3" creationId="{A1DAAFEB-BD90-86B0-67A5-2CEA0BAC57D5}"/>
          </ac:spMkLst>
        </pc:spChg>
        <pc:spChg chg="mod ord">
          <ac:chgData name="Ball, Sandra - REE-ARS" userId="fca1229e-0f9d-4ff3-93aa-6a5d757c41ec" providerId="ADAL" clId="{A7D2B60F-B88D-403F-911F-BA7C42C2445C}" dt="2023-07-10T15:39:05.481" v="9"/>
          <ac:spMkLst>
            <pc:docMk/>
            <pc:sldMk cId="1357239081" sldId="2076136633"/>
            <ac:spMk id="4" creationId="{0A7F8FDF-64F9-24A3-0AAC-E604933D2BAA}"/>
          </ac:spMkLst>
        </pc:spChg>
        <pc:spChg chg="add del mod ord">
          <ac:chgData name="Ball, Sandra - REE-ARS" userId="fca1229e-0f9d-4ff3-93aa-6a5d757c41ec" providerId="ADAL" clId="{A7D2B60F-B88D-403F-911F-BA7C42C2445C}" dt="2023-07-10T15:38:48.809" v="8" actId="478"/>
          <ac:spMkLst>
            <pc:docMk/>
            <pc:sldMk cId="1357239081" sldId="2076136633"/>
            <ac:spMk id="5" creationId="{BA6909E8-1973-BB0E-67AF-88C8C2B0DB0F}"/>
          </ac:spMkLst>
        </pc:spChg>
        <pc:spChg chg="add del mod">
          <ac:chgData name="Ball, Sandra - REE-ARS" userId="fca1229e-0f9d-4ff3-93aa-6a5d757c41ec" providerId="ADAL" clId="{A7D2B60F-B88D-403F-911F-BA7C42C2445C}" dt="2023-07-10T15:39:05.481" v="9"/>
          <ac:spMkLst>
            <pc:docMk/>
            <pc:sldMk cId="1357239081" sldId="2076136633"/>
            <ac:spMk id="6" creationId="{068D4AC8-7064-92FD-BBCC-0EC8602A2D7B}"/>
          </ac:spMkLst>
        </pc:spChg>
        <pc:spChg chg="add del mod">
          <ac:chgData name="Ball, Sandra - REE-ARS" userId="fca1229e-0f9d-4ff3-93aa-6a5d757c41ec" providerId="ADAL" clId="{A7D2B60F-B88D-403F-911F-BA7C42C2445C}" dt="2023-07-10T15:39:05.481" v="9"/>
          <ac:spMkLst>
            <pc:docMk/>
            <pc:sldMk cId="1357239081" sldId="2076136633"/>
            <ac:spMk id="7" creationId="{039B777D-3B37-A475-497B-BF34E153F76D}"/>
          </ac:spMkLst>
        </pc:spChg>
        <pc:spChg chg="add del mod">
          <ac:chgData name="Ball, Sandra - REE-ARS" userId="fca1229e-0f9d-4ff3-93aa-6a5d757c41ec" providerId="ADAL" clId="{A7D2B60F-B88D-403F-911F-BA7C42C2445C}" dt="2023-07-10T15:39:20.250" v="10" actId="478"/>
          <ac:spMkLst>
            <pc:docMk/>
            <pc:sldMk cId="1357239081" sldId="2076136633"/>
            <ac:spMk id="8" creationId="{46472A56-5D36-2711-6840-04B8525F75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A5F07-D580-4C24-8397-0FAB759626A3}"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6E409-E117-48B9-9534-F1C2A1CFE9EF}" type="slidenum">
              <a:rPr lang="en-US" smtClean="0"/>
              <a:t>‹#›</a:t>
            </a:fld>
            <a:endParaRPr lang="en-US"/>
          </a:p>
        </p:txBody>
      </p:sp>
    </p:spTree>
    <p:extLst>
      <p:ext uri="{BB962C8B-B14F-4D97-AF65-F5344CB8AC3E}">
        <p14:creationId xmlns:p14="http://schemas.microsoft.com/office/powerpoint/2010/main" val="163128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2</a:t>
            </a:fld>
            <a:endParaRPr lang="en-US" dirty="0"/>
          </a:p>
        </p:txBody>
      </p:sp>
    </p:spTree>
    <p:extLst>
      <p:ext uri="{BB962C8B-B14F-4D97-AF65-F5344CB8AC3E}">
        <p14:creationId xmlns:p14="http://schemas.microsoft.com/office/powerpoint/2010/main" val="7608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Departmental Regulations on Public Access outlines USDA’s policy to make USDA-funded research products freely accessible to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‘Public access’ and ‘open science’ are often used interchangeably across the federal government. We use “public access” at USDA to avoid confusion with open access scholarly publishing which is a different thing. Open Science includes public access to publications and data but also includes more activities. Our current DR addresses data management and Public Access specifically. </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Equal access </a:t>
            </a:r>
            <a:r>
              <a:rPr lang="en-US" sz="1200" b="0" i="0" kern="1200" dirty="0">
                <a:solidFill>
                  <a:schemeClr val="tx1"/>
                </a:solidFill>
                <a:effectLst/>
                <a:latin typeface="+mn-lt"/>
                <a:ea typeface="+mn-ea"/>
                <a:cs typeface="+mn-cs"/>
              </a:rPr>
              <a:t>– make scientific information accessible by default, while respecting privacy, security, ethical, and intellectual property considerations.</a:t>
            </a:r>
          </a:p>
          <a:p>
            <a:r>
              <a:rPr lang="en-US" sz="1200" b="0" i="0" kern="1200" dirty="0">
                <a:solidFill>
                  <a:schemeClr val="tx1"/>
                </a:solidFill>
                <a:effectLst/>
                <a:latin typeface="+mn-lt"/>
                <a:ea typeface="+mn-ea"/>
                <a:cs typeface="+mn-cs"/>
              </a:rPr>
              <a:t>Consistent with USDA administration’s equity goals</a:t>
            </a:r>
          </a:p>
          <a:p>
            <a:r>
              <a:rPr lang="en-US" sz="1200" b="0" i="0" kern="1200" dirty="0">
                <a:solidFill>
                  <a:schemeClr val="tx1"/>
                </a:solidFill>
                <a:effectLst/>
                <a:latin typeface="+mn-lt"/>
                <a:ea typeface="+mn-ea"/>
                <a:cs typeface="+mn-cs"/>
              </a:rPr>
              <a:t>Reduce delays in sharing and re-use</a:t>
            </a:r>
          </a:p>
          <a:p>
            <a:r>
              <a:rPr lang="en-US" sz="1200" b="0" i="0" kern="1200" dirty="0">
                <a:solidFill>
                  <a:schemeClr val="tx1"/>
                </a:solidFill>
                <a:effectLst/>
                <a:latin typeface="+mn-lt"/>
                <a:ea typeface="+mn-ea"/>
                <a:cs typeface="+mn-cs"/>
              </a:rPr>
              <a:t>Promotes scientific engagement – foster public dialogue around USDA research</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Discovery and innovation </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Accelerate processes of discovery and innovation – scientists can build on previous progress</a:t>
            </a:r>
          </a:p>
          <a:p>
            <a:r>
              <a:rPr lang="en-US" sz="1200" b="0" i="0" kern="1200" dirty="0">
                <a:solidFill>
                  <a:schemeClr val="tx1"/>
                </a:solidFill>
                <a:effectLst/>
                <a:latin typeface="+mn-lt"/>
                <a:ea typeface="+mn-ea"/>
                <a:cs typeface="+mn-cs"/>
              </a:rPr>
              <a:t>Enables scientists to evaluate reproducibility of scientific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Reduce duplication of efforts, ensure efficient use of research investments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Data-driven decision-making </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Enable policy-makers and others to use scientific evidence to make decisions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Accountability, transparency, integrity </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Accountability to taxpayers </a:t>
            </a:r>
          </a:p>
          <a:p>
            <a:r>
              <a:rPr lang="en-US" sz="1200" b="0" i="0" kern="1200" dirty="0">
                <a:solidFill>
                  <a:schemeClr val="tx1"/>
                </a:solidFill>
                <a:effectLst/>
                <a:latin typeface="+mn-lt"/>
                <a:ea typeface="+mn-ea"/>
                <a:cs typeface="+mn-cs"/>
              </a:rPr>
              <a:t>Enables evaluation of scientific integrity</a:t>
            </a:r>
          </a:p>
          <a:p>
            <a:r>
              <a:rPr lang="en-US" sz="1200" b="0" i="0" kern="1200" dirty="0">
                <a:solidFill>
                  <a:schemeClr val="tx1"/>
                </a:solidFill>
                <a:effectLst/>
                <a:latin typeface="+mn-lt"/>
                <a:ea typeface="+mn-ea"/>
                <a:cs typeface="+mn-cs"/>
              </a:rPr>
              <a:t>Foster public trust in USDA-funded research</a:t>
            </a:r>
          </a:p>
          <a:p>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3</a:t>
            </a:fld>
            <a:endParaRPr lang="en-US" dirty="0"/>
          </a:p>
        </p:txBody>
      </p:sp>
    </p:spTree>
    <p:extLst>
      <p:ext uri="{BB962C8B-B14F-4D97-AF65-F5344CB8AC3E}">
        <p14:creationId xmlns:p14="http://schemas.microsoft.com/office/powerpoint/2010/main" val="315133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way of background, last July, USDA cleared this departmental regulation that governs how all the USDA research agencies are responsible for ensuring that we are accountable to the public for the results of the research that we fund. </a:t>
            </a:r>
          </a:p>
          <a:p>
            <a:endParaRPr lang="en-US" dirty="0"/>
          </a:p>
          <a:p>
            <a:r>
              <a:rPr lang="en-US" dirty="0"/>
              <a:t>This was in response to the Holdren memo from 2013. </a:t>
            </a:r>
          </a:p>
          <a:p>
            <a:endParaRPr lang="en-US" dirty="0"/>
          </a:p>
          <a:p>
            <a:r>
              <a:rPr lang="en-US" dirty="0"/>
              <a:t>Basically, the</a:t>
            </a:r>
            <a:r>
              <a:rPr lang="en-US" baseline="0" dirty="0"/>
              <a:t> scholarly publications that are produced with our funding, need to be made publicly available within 12 months of the publication of a paper.  whether by in house researchers or those outside USDA at universities or other partners, the data behind these papers needs to be open by default ,– unless it should be restricted for a few very good reasons – and data management should be planned in advance so that it can follow best practices and end up in professional repositories for the long term.</a:t>
            </a:r>
          </a:p>
          <a:p>
            <a:endParaRPr lang="en-US" dirty="0"/>
          </a:p>
          <a:p>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4</a:t>
            </a:fld>
            <a:endParaRPr lang="en-US" dirty="0"/>
          </a:p>
        </p:txBody>
      </p:sp>
    </p:spTree>
    <p:extLst>
      <p:ext uri="{BB962C8B-B14F-4D97-AF65-F5344CB8AC3E}">
        <p14:creationId xmlns:p14="http://schemas.microsoft.com/office/powerpoint/2010/main" val="206578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a:t>
            </a:r>
            <a:r>
              <a:rPr lang="en-US" baseline="0" dirty="0"/>
              <a:t> to know who is getting our funding and what they are producing with that funding, we use unique persistent digital identifiers for both the people and the objects and make sure they are linked together.</a:t>
            </a:r>
          </a:p>
          <a:p>
            <a:endParaRPr lang="en-US" baseline="0" dirty="0"/>
          </a:p>
          <a:p>
            <a:r>
              <a:rPr lang="en-US" baseline="0" dirty="0"/>
              <a:t>The goal is that nothing will be lost, everything will be well described and discoverable and most efficiently reusable.</a:t>
            </a:r>
          </a:p>
          <a:p>
            <a:endParaRPr lang="en-US" baseline="0" dirty="0"/>
          </a:p>
          <a:p>
            <a:r>
              <a:rPr lang="en-US" baseline="0" dirty="0"/>
              <a:t>Aiming for even more coordination across the govt than under the Holdren memo. This new memo applies to ALL federally funded research, not just the big departments. </a:t>
            </a:r>
          </a:p>
          <a:p>
            <a:r>
              <a:rPr lang="en-US" baseline="0" dirty="0"/>
              <a:t>We need to be sure that we are consistent because some researchers work with multiple departments, let’s not get to complicate with unique approaches, let’s build on each other’s lessons learned. </a:t>
            </a:r>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5</a:t>
            </a:fld>
            <a:endParaRPr lang="en-US"/>
          </a:p>
        </p:txBody>
      </p:sp>
    </p:spTree>
    <p:extLst>
      <p:ext uri="{BB962C8B-B14F-4D97-AF65-F5344CB8AC3E}">
        <p14:creationId xmlns:p14="http://schemas.microsoft.com/office/powerpoint/2010/main" val="172139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OCS is the responsible office, supported by NAL, with advice from the USDA Science Council. </a:t>
            </a:r>
          </a:p>
          <a:p>
            <a:endParaRPr lang="en-US" dirty="0"/>
          </a:p>
          <a:p>
            <a:r>
              <a:rPr lang="en-US" dirty="0"/>
              <a:t>Expecting that departmental regulation by</a:t>
            </a:r>
            <a:r>
              <a:rPr lang="en-US" baseline="0" dirty="0"/>
              <a:t> December 2024, to be effective December 2025.</a:t>
            </a:r>
          </a:p>
          <a:p>
            <a:endParaRPr lang="en-US" baseline="0" dirty="0"/>
          </a:p>
          <a:p>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10</a:t>
            </a:fld>
            <a:endParaRPr lang="en-US"/>
          </a:p>
        </p:txBody>
      </p:sp>
    </p:spTree>
    <p:extLst>
      <p:ext uri="{BB962C8B-B14F-4D97-AF65-F5344CB8AC3E}">
        <p14:creationId xmlns:p14="http://schemas.microsoft.com/office/powerpoint/2010/main" val="113621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is</a:t>
            </a:r>
            <a:r>
              <a:rPr lang="en-US" baseline="0" dirty="0"/>
              <a:t> participating in this.</a:t>
            </a:r>
          </a:p>
          <a:p>
            <a:r>
              <a:rPr lang="en-US" baseline="0" dirty="0"/>
              <a:t>Public Access is only one part of open science, but it is a cornerstone of our efforts so watch this website as we announce new developments and activities.</a:t>
            </a:r>
          </a:p>
          <a:p>
            <a:endParaRPr lang="en-US" dirty="0"/>
          </a:p>
        </p:txBody>
      </p:sp>
      <p:sp>
        <p:nvSpPr>
          <p:cNvPr id="4" name="Slide Number Placeholder 3"/>
          <p:cNvSpPr>
            <a:spLocks noGrp="1"/>
          </p:cNvSpPr>
          <p:nvPr>
            <p:ph type="sldNum" sz="quarter" idx="5"/>
          </p:nvPr>
        </p:nvSpPr>
        <p:spPr/>
        <p:txBody>
          <a:bodyPr/>
          <a:lstStyle/>
          <a:p>
            <a:fld id="{15A6E409-E117-48B9-9534-F1C2A1CFE9EF}" type="slidenum">
              <a:rPr lang="en-US" smtClean="0"/>
              <a:t>11</a:t>
            </a:fld>
            <a:endParaRPr lang="en-US"/>
          </a:p>
        </p:txBody>
      </p:sp>
    </p:spTree>
    <p:extLst>
      <p:ext uri="{BB962C8B-B14F-4D97-AF65-F5344CB8AC3E}">
        <p14:creationId xmlns:p14="http://schemas.microsoft.com/office/powerpoint/2010/main" val="352316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have a plan, we next will be developing formal policies, and the devil can be in the details of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You can help right now by asking any questions that you have or raise any concerns about this rapidly</a:t>
            </a:r>
            <a:r>
              <a:rPr lang="en-US" baseline="0" dirty="0"/>
              <a:t> changing landscape. </a:t>
            </a:r>
          </a:p>
          <a:p>
            <a:r>
              <a:rPr lang="en-US" baseline="0" dirty="0"/>
              <a:t>What does all this mean for you and your stakeholder communities?</a:t>
            </a:r>
          </a:p>
          <a:p>
            <a:endParaRPr lang="en-US" baseline="0" dirty="0"/>
          </a:p>
          <a:p>
            <a:r>
              <a:rPr lang="en-US" baseline="0" dirty="0"/>
              <a:t>How can we better hear from all of our stakeholders? We’re getting lots of contacts from the publishing industry, because the removal of the embargoes has consequences for them, but we want to hear from everyone.</a:t>
            </a:r>
          </a:p>
          <a:p>
            <a:endParaRPr lang="en-US" baseline="0" dirty="0"/>
          </a:p>
          <a:p>
            <a:r>
              <a:rPr lang="en-US" baseline="0" dirty="0"/>
              <a:t>How do we strike a balance between flexibility and consistency as we implement these policies? </a:t>
            </a:r>
          </a:p>
        </p:txBody>
      </p:sp>
      <p:sp>
        <p:nvSpPr>
          <p:cNvPr id="4" name="Slide Number Placeholder 3"/>
          <p:cNvSpPr>
            <a:spLocks noGrp="1"/>
          </p:cNvSpPr>
          <p:nvPr>
            <p:ph type="sldNum" sz="quarter" idx="5"/>
          </p:nvPr>
        </p:nvSpPr>
        <p:spPr/>
        <p:txBody>
          <a:bodyPr/>
          <a:lstStyle/>
          <a:p>
            <a:fld id="{15A6E409-E117-48B9-9534-F1C2A1CFE9EF}" type="slidenum">
              <a:rPr lang="en-US" smtClean="0"/>
              <a:t>12</a:t>
            </a:fld>
            <a:endParaRPr lang="en-US"/>
          </a:p>
        </p:txBody>
      </p:sp>
    </p:spTree>
    <p:extLst>
      <p:ext uri="{BB962C8B-B14F-4D97-AF65-F5344CB8AC3E}">
        <p14:creationId xmlns:p14="http://schemas.microsoft.com/office/powerpoint/2010/main" val="25164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340" y="1149770"/>
            <a:ext cx="11842965" cy="1470025"/>
          </a:xfrm>
        </p:spPr>
        <p:txBody>
          <a:bodyPr/>
          <a:lstStyle/>
          <a:p>
            <a:r>
              <a:rPr lang="en-US"/>
              <a:t>Click to edit Master title style</a:t>
            </a:r>
          </a:p>
        </p:txBody>
      </p:sp>
      <p:sp>
        <p:nvSpPr>
          <p:cNvPr id="3" name="Subtitle 2"/>
          <p:cNvSpPr>
            <a:spLocks noGrp="1"/>
          </p:cNvSpPr>
          <p:nvPr>
            <p:ph type="subTitle" idx="1"/>
          </p:nvPr>
        </p:nvSpPr>
        <p:spPr>
          <a:xfrm>
            <a:off x="172340" y="2941990"/>
            <a:ext cx="11842965" cy="30214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0B2C561-B101-4AA4-A10C-C695E8D9759A}" type="datetime1">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04705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CC470-9F07-4B6C-85A7-29115A771CF7}" type="datetime1">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68066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340" y="1948074"/>
            <a:ext cx="5822061" cy="42937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48071"/>
            <a:ext cx="5817704" cy="42937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D3E9B9B-13C7-49C1-8C68-B0BC14BBC912}" type="datetime1">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12042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hasCustomPrompt="1"/>
          </p:nvPr>
        </p:nvSpPr>
        <p:spPr>
          <a:xfrm>
            <a:off x="172341" y="1939166"/>
            <a:ext cx="3873993" cy="4306956"/>
          </a:xfrm>
        </p:spPr>
        <p:txBody>
          <a:bodyPr/>
          <a:lstStyle>
            <a:lvl1pPr>
              <a:defRPr sz="2800"/>
            </a:lvl1pPr>
            <a:lvl2pPr>
              <a:defRPr sz="2400"/>
            </a:lvl2pPr>
            <a:lvl3pPr>
              <a:defRPr sz="2000"/>
            </a:lvl3pPr>
            <a:lvl4pPr>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3" hasCustomPrompt="1"/>
          </p:nvPr>
        </p:nvSpPr>
        <p:spPr>
          <a:xfrm>
            <a:off x="4150172" y="1934818"/>
            <a:ext cx="3873993" cy="4306956"/>
          </a:xfrm>
        </p:spPr>
        <p:txBody>
          <a:bodyPr/>
          <a:lstStyle>
            <a:lvl1pPr>
              <a:defRPr sz="2800"/>
            </a:lvl1pPr>
            <a:lvl2pPr>
              <a:defRPr sz="2400"/>
            </a:lvl2pPr>
            <a:lvl3pPr>
              <a:defRPr sz="2000"/>
            </a:lvl3pPr>
            <a:lvl4pPr>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8128000" y="1939166"/>
            <a:ext cx="3877056" cy="4306956"/>
          </a:xfrm>
        </p:spPr>
        <p:txBody>
          <a:bodyPr/>
          <a:lstStyle>
            <a:lvl1pPr>
              <a:defRPr sz="2800"/>
            </a:lvl1pPr>
            <a:lvl2pPr>
              <a:defRPr sz="2400"/>
            </a:lvl2pPr>
            <a:lvl3pPr>
              <a:defRPr sz="2000"/>
            </a:lvl3pPr>
            <a:lvl4pPr>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BCBF4F64-31D1-4032-BA38-85AF35932239}" type="datetime1">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9158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E9A55-A592-43A5-A0D7-E5EBE86AE845}" type="datetime1">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1308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Option A">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E7525ABA-2088-3D79-11D3-EAB8637F0B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hcSlideMaster.Title SlideHeader">
            <a:extLst>
              <a:ext uri="{FF2B5EF4-FFF2-40B4-BE49-F238E27FC236}">
                <a16:creationId xmlns:a16="http://schemas.microsoft.com/office/drawing/2014/main" id="{F15E225C-4B4F-E7C2-20A3-6C40EF49885C}"/>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0" name="Text Placeholder 9">
            <a:extLst>
              <a:ext uri="{FF2B5EF4-FFF2-40B4-BE49-F238E27FC236}">
                <a16:creationId xmlns:a16="http://schemas.microsoft.com/office/drawing/2014/main" id="{9C4DDD64-AAAF-7532-86DC-22106990B51D}"/>
              </a:ext>
            </a:extLst>
          </p:cNvPr>
          <p:cNvSpPr>
            <a:spLocks noGrp="1"/>
          </p:cNvSpPr>
          <p:nvPr>
            <p:ph type="body" sz="quarter" idx="10" hasCustomPrompt="1"/>
          </p:nvPr>
        </p:nvSpPr>
        <p:spPr>
          <a:xfrm>
            <a:off x="1147846" y="1294223"/>
            <a:ext cx="9342816" cy="725988"/>
          </a:xfrm>
        </p:spPr>
        <p:txBody>
          <a:bodyPr>
            <a:noAutofit/>
          </a:bodyPr>
          <a:lstStyle>
            <a:lvl1pPr marL="0" indent="0" algn="ctr">
              <a:buNone/>
              <a:defRPr sz="5400" b="1">
                <a:solidFill>
                  <a:schemeClr val="bg1"/>
                </a:solidFill>
              </a:defRPr>
            </a:lvl1pPr>
          </a:lstStyle>
          <a:p>
            <a:pPr lvl="0"/>
            <a:r>
              <a:rPr lang="en-US"/>
              <a:t>Presentation Title Here</a:t>
            </a:r>
          </a:p>
        </p:txBody>
      </p:sp>
      <p:sp>
        <p:nvSpPr>
          <p:cNvPr id="15" name="Text Placeholder 14">
            <a:extLst>
              <a:ext uri="{FF2B5EF4-FFF2-40B4-BE49-F238E27FC236}">
                <a16:creationId xmlns:a16="http://schemas.microsoft.com/office/drawing/2014/main" id="{2B1280A5-EED6-3CD7-1714-75FBFC7A5550}"/>
              </a:ext>
            </a:extLst>
          </p:cNvPr>
          <p:cNvSpPr>
            <a:spLocks noGrp="1"/>
          </p:cNvSpPr>
          <p:nvPr>
            <p:ph type="body" sz="quarter" idx="11" hasCustomPrompt="1"/>
          </p:nvPr>
        </p:nvSpPr>
        <p:spPr>
          <a:xfrm>
            <a:off x="3045892" y="2182891"/>
            <a:ext cx="5546725" cy="311727"/>
          </a:xfrm>
        </p:spPr>
        <p:txBody>
          <a:bodyPr>
            <a:noAutofit/>
          </a:bodyPr>
          <a:lstStyle>
            <a:lvl1pPr marL="0" indent="0" algn="ctr">
              <a:buNone/>
              <a:defRPr sz="2000" b="1" spc="300">
                <a:solidFill>
                  <a:schemeClr val="bg1"/>
                </a:solidFill>
              </a:defRPr>
            </a:lvl1pPr>
          </a:lstStyle>
          <a:p>
            <a:pPr lvl="0"/>
            <a:r>
              <a:rPr lang="en-US"/>
              <a:t>PRESENTER’S NAME HERE</a:t>
            </a:r>
          </a:p>
        </p:txBody>
      </p:sp>
      <p:sp>
        <p:nvSpPr>
          <p:cNvPr id="17" name="Text Placeholder 16">
            <a:extLst>
              <a:ext uri="{FF2B5EF4-FFF2-40B4-BE49-F238E27FC236}">
                <a16:creationId xmlns:a16="http://schemas.microsoft.com/office/drawing/2014/main" id="{7722BD90-7FD5-169A-0064-EDBC604811CD}"/>
              </a:ext>
            </a:extLst>
          </p:cNvPr>
          <p:cNvSpPr>
            <a:spLocks noGrp="1"/>
          </p:cNvSpPr>
          <p:nvPr>
            <p:ph type="body" sz="quarter" idx="12" hasCustomPrompt="1"/>
          </p:nvPr>
        </p:nvSpPr>
        <p:spPr>
          <a:xfrm>
            <a:off x="3454601" y="2633375"/>
            <a:ext cx="4729307" cy="311727"/>
          </a:xfrm>
        </p:spPr>
        <p:txBody>
          <a:bodyPr>
            <a:normAutofit/>
          </a:bodyPr>
          <a:lstStyle>
            <a:lvl1pPr marL="0" indent="0" algn="ctr">
              <a:buNone/>
              <a:defRPr sz="1800" strike="noStrike" spc="300">
                <a:solidFill>
                  <a:schemeClr val="bg1"/>
                </a:solidFill>
              </a:defRPr>
            </a:lvl1pPr>
          </a:lstStyle>
          <a:p>
            <a:pPr lvl="0"/>
            <a:r>
              <a:rPr lang="en-US"/>
              <a:t>INSERT MONTH/DAY/YEAR</a:t>
            </a:r>
          </a:p>
        </p:txBody>
      </p:sp>
      <p:sp>
        <p:nvSpPr>
          <p:cNvPr id="2" name="hcSlideMaster.1_Title Slide Option AHeader">
            <a:extLst>
              <a:ext uri="{FF2B5EF4-FFF2-40B4-BE49-F238E27FC236}">
                <a16:creationId xmlns:a16="http://schemas.microsoft.com/office/drawing/2014/main" id="{B158FF2C-DF95-D73F-433B-09A0D5A86462}"/>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Picture Placeholder 21">
            <a:extLst>
              <a:ext uri="{FF2B5EF4-FFF2-40B4-BE49-F238E27FC236}">
                <a16:creationId xmlns:a16="http://schemas.microsoft.com/office/drawing/2014/main" id="{C777A429-1B5B-81F6-9571-9657B957F24E}"/>
              </a:ext>
            </a:extLst>
          </p:cNvPr>
          <p:cNvSpPr>
            <a:spLocks noGrp="1"/>
          </p:cNvSpPr>
          <p:nvPr>
            <p:ph type="pic" sz="quarter" idx="14" hasCustomPrompt="1"/>
          </p:nvPr>
        </p:nvSpPr>
        <p:spPr>
          <a:xfrm>
            <a:off x="5054772" y="367957"/>
            <a:ext cx="1306513" cy="705394"/>
          </a:xfrm>
        </p:spPr>
        <p:txBody>
          <a:bodyPr anchor="ctr">
            <a:normAutofit/>
          </a:bodyPr>
          <a:lstStyle>
            <a:lvl1pPr marL="0" indent="0" algn="ctr">
              <a:lnSpc>
                <a:spcPct val="100000"/>
              </a:lnSpc>
              <a:buNone/>
              <a:defRPr sz="1400" b="1" i="1">
                <a:solidFill>
                  <a:schemeClr val="bg1"/>
                </a:solidFill>
              </a:defRPr>
            </a:lvl1pPr>
          </a:lstStyle>
          <a:p>
            <a:r>
              <a:rPr lang="en-US"/>
              <a:t>Agency/Org  Logo Here</a:t>
            </a:r>
          </a:p>
        </p:txBody>
      </p:sp>
    </p:spTree>
    <p:extLst>
      <p:ext uri="{BB962C8B-B14F-4D97-AF65-F5344CB8AC3E}">
        <p14:creationId xmlns:p14="http://schemas.microsoft.com/office/powerpoint/2010/main" val="4718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340" y="740276"/>
            <a:ext cx="11842965"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340" y="1975784"/>
            <a:ext cx="11842965" cy="42274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2339"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5CD7D-3DB3-46C5-A250-AF51CD63DCCF}" type="datetime1">
              <a:rPr lang="en-US" smtClean="0"/>
              <a:t>7/10/2023</a:t>
            </a:fld>
            <a:endParaRPr lang="en-US"/>
          </a:p>
        </p:txBody>
      </p:sp>
      <p:sp>
        <p:nvSpPr>
          <p:cNvPr id="5" name="Footer Placeholder 4"/>
          <p:cNvSpPr>
            <a:spLocks noGrp="1"/>
          </p:cNvSpPr>
          <p:nvPr>
            <p:ph type="ftr" sz="quarter" idx="3"/>
          </p:nvPr>
        </p:nvSpPr>
        <p:spPr>
          <a:xfrm>
            <a:off x="3233533" y="6356355"/>
            <a:ext cx="572493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70504"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dirty="0"/>
          </a:p>
        </p:txBody>
      </p:sp>
      <p:grpSp>
        <p:nvGrpSpPr>
          <p:cNvPr id="13" name="Standard Header 6" descr="&quot;&quot;"/>
          <p:cNvGrpSpPr/>
          <p:nvPr userDrawn="1"/>
        </p:nvGrpSpPr>
        <p:grpSpPr>
          <a:xfrm>
            <a:off x="0" y="0"/>
            <a:ext cx="12192000" cy="640080"/>
            <a:chOff x="0" y="0"/>
            <a:chExt cx="9144000" cy="640080"/>
          </a:xfrm>
        </p:grpSpPr>
        <p:sp>
          <p:nvSpPr>
            <p:cNvPr id="8" name="Rectangle 7" descr="&quot;&quot;"/>
            <p:cNvSpPr/>
            <p:nvPr/>
          </p:nvSpPr>
          <p:spPr>
            <a:xfrm>
              <a:off x="0" y="0"/>
              <a:ext cx="9144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cxnSp>
          <p:nvCxnSpPr>
            <p:cNvPr id="9" name="Straight Connector 8" descr="&quot;&quot;"/>
            <p:cNvCxnSpPr/>
            <p:nvPr/>
          </p:nvCxnSpPr>
          <p:spPr>
            <a:xfrm>
              <a:off x="0" y="636155"/>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0240DB1-9E5E-E941-B521-3F8B4C395B03}"/>
                </a:ext>
              </a:extLst>
            </p:cNvPr>
            <p:cNvSpPr txBox="1"/>
            <p:nvPr userDrawn="1"/>
          </p:nvSpPr>
          <p:spPr>
            <a:xfrm>
              <a:off x="510254" y="97836"/>
              <a:ext cx="4942402" cy="461665"/>
            </a:xfrm>
            <a:prstGeom prst="rect">
              <a:avLst/>
            </a:prstGeom>
            <a:noFill/>
          </p:spPr>
          <p:txBody>
            <a:bodyPr wrap="square" rtlCol="0" anchor="b">
              <a:spAutoFit/>
            </a:bodyPr>
            <a:lstStyle/>
            <a:p>
              <a:pPr>
                <a:lnSpc>
                  <a:spcPct val="100000"/>
                </a:lnSpc>
              </a:pPr>
              <a:r>
                <a:rPr lang="en-US" sz="1400" b="0" i="0" u="none" strike="noStrike" kern="1200" baseline="0" dirty="0">
                  <a:solidFill>
                    <a:schemeClr val="tx1"/>
                  </a:solidFill>
                  <a:effectLst/>
                  <a:latin typeface="Helvetica" pitchFamily="2" charset="0"/>
                  <a:ea typeface="+mn-ea"/>
                  <a:cs typeface="Arial" charset="0"/>
                </a:rPr>
                <a:t>National Agricultural Library</a:t>
              </a:r>
              <a:endParaRPr lang="en-US" sz="1400" b="1" i="0" u="none" strike="noStrike" kern="1200" dirty="0">
                <a:solidFill>
                  <a:schemeClr val="tx1"/>
                </a:solidFill>
                <a:effectLst/>
                <a:latin typeface="Helvetica" pitchFamily="2"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Helvetica" pitchFamily="2" charset="0"/>
                  <a:ea typeface="+mn-ea"/>
                  <a:cs typeface="Arial" charset="0"/>
                </a:rPr>
                <a:t>United States Department of Agriculture</a:t>
              </a:r>
              <a:endParaRPr lang="en-US" sz="1000" b="1" i="0" u="none" strike="noStrike" kern="1200" dirty="0">
                <a:solidFill>
                  <a:schemeClr val="tx1"/>
                </a:solidFill>
                <a:effectLst/>
                <a:latin typeface="Helvetica" pitchFamily="2" charset="0"/>
                <a:ea typeface="+mn-ea"/>
                <a:cs typeface="Arial" charset="0"/>
              </a:endParaRPr>
            </a:p>
          </p:txBody>
        </p:sp>
      </p:grpSp>
      <p:pic>
        <p:nvPicPr>
          <p:cNvPr id="7" name="Picture 1" descr="&quot;&quot;"/>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7156" y="109992"/>
            <a:ext cx="561865" cy="384048"/>
          </a:xfrm>
          <a:prstGeom prst="rect">
            <a:avLst/>
          </a:prstGeom>
        </p:spPr>
      </p:pic>
    </p:spTree>
    <p:extLst>
      <p:ext uri="{BB962C8B-B14F-4D97-AF65-F5344CB8AC3E}">
        <p14:creationId xmlns:p14="http://schemas.microsoft.com/office/powerpoint/2010/main" val="275551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usda.gov/directives/dr-1020-0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cc02.safelinks.protection.outlook.com/?url=https%3A%2F%2Fida-org.zoomgov.com%2Fmeeting%2Fregister%2FvJItf-qhrTstHol-mxkbfsGVMmx4HcnTo-Q&amp;data=05%7C01%7C%7Cf1358e1042b9459ea8e608db56e97e22%7Ced5b36e701ee4ebc867ee03cfa0d4697%7C0%7C0%7C638199333067806151%7CUnknown%7CTWFpbGZsb3d8eyJWIjoiMC4wLjAwMDAiLCJQIjoiV2luMzIiLCJBTiI6Ik1haWwiLCJXVCI6Mn0%3D%7C3000%7C%7C%7C&amp;sdata=C2o%2BlfdjkPuvGvY0BM0I0wLyZgM6v7gUseU5WzHecUc%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1804-E742-825D-1CAE-DA6A29D97EBE}"/>
              </a:ext>
            </a:extLst>
          </p:cNvPr>
          <p:cNvSpPr>
            <a:spLocks noGrp="1"/>
          </p:cNvSpPr>
          <p:nvPr>
            <p:ph type="ctrTitle"/>
          </p:nvPr>
        </p:nvSpPr>
        <p:spPr/>
        <p:txBody>
          <a:bodyPr/>
          <a:lstStyle/>
          <a:p>
            <a:r>
              <a:rPr lang="en-US" dirty="0"/>
              <a:t>For assistance in accessing this document, please contact nareee@usda.gov.</a:t>
            </a:r>
          </a:p>
        </p:txBody>
      </p:sp>
      <p:sp>
        <p:nvSpPr>
          <p:cNvPr id="4" name="Slide Number Placeholder 3">
            <a:extLst>
              <a:ext uri="{FF2B5EF4-FFF2-40B4-BE49-F238E27FC236}">
                <a16:creationId xmlns:a16="http://schemas.microsoft.com/office/drawing/2014/main" id="{0A7F8FDF-64F9-24A3-0AAC-E604933D2BAA}"/>
              </a:ext>
            </a:extLst>
          </p:cNvPr>
          <p:cNvSpPr>
            <a:spLocks noGrp="1"/>
          </p:cNvSpPr>
          <p:nvPr>
            <p:ph type="sldNum" sz="quarter" idx="12"/>
          </p:nvPr>
        </p:nvSpPr>
        <p:spPr/>
        <p:txBody>
          <a:bodyPr/>
          <a:lstStyle/>
          <a:p>
            <a:fld id="{C637C728-5218-8E41-BD52-95328715D22E}" type="slidenum">
              <a:rPr lang="en-US" smtClean="0"/>
              <a:pPr/>
              <a:t>1</a:t>
            </a:fld>
            <a:endParaRPr lang="en-US"/>
          </a:p>
        </p:txBody>
      </p:sp>
    </p:spTree>
    <p:extLst>
      <p:ext uri="{BB962C8B-B14F-4D97-AF65-F5344CB8AC3E}">
        <p14:creationId xmlns:p14="http://schemas.microsoft.com/office/powerpoint/2010/main" val="135723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1189-7D5D-439E-B324-877F23A813F3}"/>
              </a:ext>
            </a:extLst>
          </p:cNvPr>
          <p:cNvSpPr>
            <a:spLocks noGrp="1"/>
          </p:cNvSpPr>
          <p:nvPr>
            <p:ph type="title"/>
          </p:nvPr>
        </p:nvSpPr>
        <p:spPr/>
        <p:txBody>
          <a:bodyPr/>
          <a:lstStyle/>
          <a:p>
            <a:r>
              <a:rPr lang="en-US" b="1" dirty="0">
                <a:latin typeface="Avenir Next LT Pro" panose="020B0504020202020204" pitchFamily="34" charset="0"/>
              </a:rPr>
              <a:t>Next steps</a:t>
            </a:r>
          </a:p>
        </p:txBody>
      </p:sp>
      <p:sp>
        <p:nvSpPr>
          <p:cNvPr id="3" name="Content Placeholder 2">
            <a:extLst>
              <a:ext uri="{FF2B5EF4-FFF2-40B4-BE49-F238E27FC236}">
                <a16:creationId xmlns:a16="http://schemas.microsoft.com/office/drawing/2014/main" id="{D3F4A7C7-DA32-4523-8D00-A5E349FE371B}"/>
              </a:ext>
            </a:extLst>
          </p:cNvPr>
          <p:cNvSpPr>
            <a:spLocks noGrp="1"/>
          </p:cNvSpPr>
          <p:nvPr>
            <p:ph idx="1"/>
          </p:nvPr>
        </p:nvSpPr>
        <p:spPr>
          <a:xfrm>
            <a:off x="674557" y="1975784"/>
            <a:ext cx="10478125" cy="4745696"/>
          </a:xfrm>
        </p:spPr>
        <p:txBody>
          <a:bodyPr vert="horz" lIns="91440" tIns="45720" rIns="91440" bIns="45720" rtlCol="0" anchor="t">
            <a:normAutofit/>
          </a:bodyPr>
          <a:lstStyle/>
          <a:p>
            <a:r>
              <a:rPr lang="en-US" dirty="0"/>
              <a:t>We will revise the Departmental Regulation in consultation with USDA Public Access and Open Science Forum</a:t>
            </a:r>
          </a:p>
          <a:p>
            <a:r>
              <a:rPr lang="en-US" dirty="0"/>
              <a:t>ARS and NAL are working on FY25 budget initiative for sustainable new funding for Public Access</a:t>
            </a:r>
          </a:p>
          <a:p>
            <a:r>
              <a:rPr lang="en-US" dirty="0"/>
              <a:t>NAL is working with REE agencies to plan for integrated, centralized reporting, to be expanded beyond REE to support other USDA research </a:t>
            </a:r>
          </a:p>
        </p:txBody>
      </p:sp>
      <p:sp>
        <p:nvSpPr>
          <p:cNvPr id="4" name="Slide Number Placeholder 3">
            <a:extLst>
              <a:ext uri="{FF2B5EF4-FFF2-40B4-BE49-F238E27FC236}">
                <a16:creationId xmlns:a16="http://schemas.microsoft.com/office/drawing/2014/main" id="{1B5F777B-03FE-4B19-9DE2-505CAA064FA3}"/>
              </a:ext>
            </a:extLst>
          </p:cNvPr>
          <p:cNvSpPr>
            <a:spLocks noGrp="1"/>
          </p:cNvSpPr>
          <p:nvPr>
            <p:ph type="sldNum" sz="quarter" idx="12"/>
          </p:nvPr>
        </p:nvSpPr>
        <p:spPr/>
        <p:txBody>
          <a:bodyPr/>
          <a:lstStyle/>
          <a:p>
            <a:fld id="{C637C728-5218-8E41-BD52-95328715D22E}" type="slidenum">
              <a:rPr lang="en-US" smtClean="0"/>
              <a:t>10</a:t>
            </a:fld>
            <a:endParaRPr lang="en-US"/>
          </a:p>
        </p:txBody>
      </p:sp>
    </p:spTree>
    <p:extLst>
      <p:ext uri="{BB962C8B-B14F-4D97-AF65-F5344CB8AC3E}">
        <p14:creationId xmlns:p14="http://schemas.microsoft.com/office/powerpoint/2010/main" val="349200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308F99-B560-F1CF-D999-FCC838B85D09}"/>
              </a:ext>
            </a:extLst>
          </p:cNvPr>
          <p:cNvSpPr>
            <a:spLocks noGrp="1"/>
          </p:cNvSpPr>
          <p:nvPr>
            <p:ph type="body" sz="quarter" idx="10"/>
          </p:nvPr>
        </p:nvSpPr>
        <p:spPr>
          <a:xfrm>
            <a:off x="1147846" y="1412789"/>
            <a:ext cx="9342816" cy="586828"/>
          </a:xfrm>
        </p:spPr>
        <p:txBody>
          <a:bodyPr/>
          <a:lstStyle/>
          <a:p>
            <a:r>
              <a:rPr lang="en-US" sz="4200" b="0" dirty="0"/>
              <a:t>2023: THE YEAR OF </a:t>
            </a:r>
            <a:r>
              <a:rPr lang="en-US" sz="4200" dirty="0"/>
              <a:t>OPEN SCIENCE</a:t>
            </a:r>
          </a:p>
        </p:txBody>
      </p:sp>
      <p:pic>
        <p:nvPicPr>
          <p:cNvPr id="3" name="Picture Placeholder 2">
            <a:extLst>
              <a:ext uri="{FF2B5EF4-FFF2-40B4-BE49-F238E27FC236}">
                <a16:creationId xmlns:a16="http://schemas.microsoft.com/office/drawing/2014/main" id="{1637C969-D9D7-8F69-C343-1F659BEC7B6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9789" r="39789"/>
          <a:stretch>
            <a:fillRect/>
          </a:stretch>
        </p:blipFill>
        <p:spPr/>
      </p:pic>
      <p:pic>
        <p:nvPicPr>
          <p:cNvPr id="6" name="Picture 5" descr="A picture containing graphics, graphic design, font, text&#10;&#10;Description automatically generated">
            <a:extLst>
              <a:ext uri="{FF2B5EF4-FFF2-40B4-BE49-F238E27FC236}">
                <a16:creationId xmlns:a16="http://schemas.microsoft.com/office/drawing/2014/main" id="{0C8EC88B-9A7E-AC6B-4D95-62C4E18CDF87}"/>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885040" y="135674"/>
            <a:ext cx="1868428" cy="1277115"/>
          </a:xfrm>
          <a:prstGeom prst="rect">
            <a:avLst/>
          </a:prstGeom>
          <a:solidFill>
            <a:schemeClr val="bg1"/>
          </a:solidFill>
        </p:spPr>
      </p:pic>
      <p:sp>
        <p:nvSpPr>
          <p:cNvPr id="7" name="TextBox 6">
            <a:extLst>
              <a:ext uri="{FF2B5EF4-FFF2-40B4-BE49-F238E27FC236}">
                <a16:creationId xmlns:a16="http://schemas.microsoft.com/office/drawing/2014/main" id="{8140F8FD-A4BB-A841-CBD4-EC21C5036CF7}"/>
              </a:ext>
            </a:extLst>
          </p:cNvPr>
          <p:cNvSpPr txBox="1"/>
          <p:nvPr/>
        </p:nvSpPr>
        <p:spPr>
          <a:xfrm>
            <a:off x="3788088" y="2689904"/>
            <a:ext cx="4062331" cy="523220"/>
          </a:xfrm>
          <a:prstGeom prst="rect">
            <a:avLst/>
          </a:prstGeom>
          <a:noFill/>
        </p:spPr>
        <p:txBody>
          <a:bodyPr wrap="none" rtlCol="0">
            <a:spAutoFit/>
          </a:bodyPr>
          <a:lstStyle/>
          <a:p>
            <a:pPr algn="ctr"/>
            <a:r>
              <a:rPr lang="en-US" sz="2800" dirty="0">
                <a:solidFill>
                  <a:schemeClr val="bg1"/>
                </a:solidFill>
              </a:rPr>
              <a:t>https://open.science.gov</a:t>
            </a:r>
          </a:p>
        </p:txBody>
      </p:sp>
    </p:spTree>
    <p:extLst>
      <p:ext uri="{BB962C8B-B14F-4D97-AF65-F5344CB8AC3E}">
        <p14:creationId xmlns:p14="http://schemas.microsoft.com/office/powerpoint/2010/main" val="4669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53ED-3906-3785-65CC-84A4B9C6ED46}"/>
              </a:ext>
            </a:extLst>
          </p:cNvPr>
          <p:cNvSpPr>
            <a:spLocks noGrp="1"/>
          </p:cNvSpPr>
          <p:nvPr>
            <p:ph type="title"/>
          </p:nvPr>
        </p:nvSpPr>
        <p:spPr/>
        <p:txBody>
          <a:bodyPr/>
          <a:lstStyle/>
          <a:p>
            <a:r>
              <a:rPr lang="en-US" b="1" dirty="0">
                <a:latin typeface="Avenir Next LT Pro" panose="020B0504020202020204" pitchFamily="34" charset="0"/>
              </a:rPr>
              <a:t>How you can help</a:t>
            </a:r>
          </a:p>
        </p:txBody>
      </p:sp>
      <p:sp>
        <p:nvSpPr>
          <p:cNvPr id="3" name="Content Placeholder 2">
            <a:extLst>
              <a:ext uri="{FF2B5EF4-FFF2-40B4-BE49-F238E27FC236}">
                <a16:creationId xmlns:a16="http://schemas.microsoft.com/office/drawing/2014/main" id="{B1C48565-7990-1BAA-45ED-3C947972B1BA}"/>
              </a:ext>
            </a:extLst>
          </p:cNvPr>
          <p:cNvSpPr>
            <a:spLocks noGrp="1"/>
          </p:cNvSpPr>
          <p:nvPr>
            <p:ph idx="1"/>
          </p:nvPr>
        </p:nvSpPr>
        <p:spPr>
          <a:xfrm>
            <a:off x="172340" y="1975784"/>
            <a:ext cx="11842965" cy="4598011"/>
          </a:xfrm>
        </p:spPr>
        <p:txBody>
          <a:bodyPr>
            <a:normAutofit fontScale="92500"/>
          </a:bodyPr>
          <a:lstStyle/>
          <a:p>
            <a:r>
              <a:rPr lang="en-US" sz="3200" dirty="0"/>
              <a:t>When plan is released, provide a written report with your feedback.</a:t>
            </a:r>
          </a:p>
          <a:p>
            <a:r>
              <a:rPr lang="en-US" sz="3200" dirty="0"/>
              <a:t>Help plan and promote and participate in stakeholder engagements as part of the DR revision process.</a:t>
            </a:r>
          </a:p>
          <a:p>
            <a:r>
              <a:rPr lang="en-US" dirty="0"/>
              <a:t>Help us ensure that implementation of these policies promotes equity for research community and our stakeholders.</a:t>
            </a:r>
          </a:p>
          <a:p>
            <a:endParaRPr lang="en-US" dirty="0"/>
          </a:p>
          <a:p>
            <a:pPr marL="400050" lvl="1" indent="0">
              <a:buNone/>
            </a:pPr>
            <a:r>
              <a:rPr lang="en-US" dirty="0"/>
              <a:t>Rich.Derksen@usda.gov</a:t>
            </a:r>
          </a:p>
          <a:p>
            <a:pPr marL="400050" lvl="1" indent="0">
              <a:buNone/>
            </a:pPr>
            <a:r>
              <a:rPr lang="en-US" dirty="0"/>
              <a:t>Paul.Wester@usda.gov</a:t>
            </a:r>
          </a:p>
          <a:p>
            <a:pPr marL="400050" lvl="1" indent="0">
              <a:buNone/>
            </a:pPr>
            <a:r>
              <a:rPr lang="en-US" dirty="0"/>
              <a:t>Cynthia.Parr@usda.gov</a:t>
            </a:r>
          </a:p>
        </p:txBody>
      </p:sp>
      <p:sp>
        <p:nvSpPr>
          <p:cNvPr id="4" name="Slide Number Placeholder 3">
            <a:extLst>
              <a:ext uri="{FF2B5EF4-FFF2-40B4-BE49-F238E27FC236}">
                <a16:creationId xmlns:a16="http://schemas.microsoft.com/office/drawing/2014/main" id="{33A38E09-1C2D-4709-0DAD-1150263A6A45}"/>
              </a:ext>
            </a:extLst>
          </p:cNvPr>
          <p:cNvSpPr>
            <a:spLocks noGrp="1"/>
          </p:cNvSpPr>
          <p:nvPr>
            <p:ph type="sldNum" sz="quarter" idx="12"/>
          </p:nvPr>
        </p:nvSpPr>
        <p:spPr/>
        <p:txBody>
          <a:bodyPr/>
          <a:lstStyle/>
          <a:p>
            <a:fld id="{C637C728-5218-8E41-BD52-95328715D22E}" type="slidenum">
              <a:rPr lang="en-US" smtClean="0"/>
              <a:t>12</a:t>
            </a:fld>
            <a:endParaRPr lang="en-US"/>
          </a:p>
        </p:txBody>
      </p:sp>
    </p:spTree>
    <p:extLst>
      <p:ext uri="{BB962C8B-B14F-4D97-AF65-F5344CB8AC3E}">
        <p14:creationId xmlns:p14="http://schemas.microsoft.com/office/powerpoint/2010/main" val="269800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9" descr="Group of seedlings growing out of dirt">
            <a:extLst>
              <a:ext uri="{FF2B5EF4-FFF2-40B4-BE49-F238E27FC236}">
                <a16:creationId xmlns:a16="http://schemas.microsoft.com/office/drawing/2014/main" id="{DC2AC646-9BFA-4032-A9A2-DD2361A498F9}"/>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l="14539" t="33768" r="6869" b="-2"/>
          <a:stretch/>
        </p:blipFill>
        <p:spPr>
          <a:xfrm>
            <a:off x="-232180" y="-259307"/>
            <a:ext cx="12652003" cy="7117307"/>
          </a:xfrm>
          <a:prstGeom prst="rect">
            <a:avLst/>
          </a:prstGeom>
        </p:spPr>
      </p:pic>
      <p:sp>
        <p:nvSpPr>
          <p:cNvPr id="2" name="Title 1">
            <a:extLst>
              <a:ext uri="{FF2B5EF4-FFF2-40B4-BE49-F238E27FC236}">
                <a16:creationId xmlns:a16="http://schemas.microsoft.com/office/drawing/2014/main" id="{F4F8184A-EBD5-4C6F-B6E0-C00C4C741246}"/>
              </a:ext>
            </a:extLst>
          </p:cNvPr>
          <p:cNvSpPr>
            <a:spLocks noGrp="1"/>
          </p:cNvSpPr>
          <p:nvPr>
            <p:ph type="ctrTitle"/>
          </p:nvPr>
        </p:nvSpPr>
        <p:spPr>
          <a:xfrm>
            <a:off x="172340" y="546827"/>
            <a:ext cx="11842965" cy="1470025"/>
          </a:xfrm>
        </p:spPr>
        <p:txBody>
          <a:bodyPr>
            <a:normAutofit/>
          </a:bodyPr>
          <a:lstStyle/>
          <a:p>
            <a:pPr marL="0" marR="0">
              <a:spcBef>
                <a:spcPts val="0"/>
              </a:spcBef>
              <a:spcAft>
                <a:spcPts val="0"/>
              </a:spcAft>
            </a:pPr>
            <a:r>
              <a:rPr lang="en-US" sz="4000" b="1" dirty="0">
                <a:effectLst/>
                <a:ea typeface="Calibri" panose="020F0502020204030204" pitchFamily="34" charset="0"/>
              </a:rPr>
              <a:t>Update on Public Access to</a:t>
            </a:r>
            <a:br>
              <a:rPr lang="en-US" sz="4000" b="1" dirty="0">
                <a:effectLst/>
                <a:ea typeface="Calibri" panose="020F0502020204030204" pitchFamily="34" charset="0"/>
              </a:rPr>
            </a:br>
            <a:r>
              <a:rPr lang="en-US" sz="4000" b="1" dirty="0">
                <a:effectLst/>
                <a:ea typeface="Calibri" panose="020F0502020204030204" pitchFamily="34" charset="0"/>
              </a:rPr>
              <a:t> USDA Research Data and Publications</a:t>
            </a:r>
            <a:endParaRPr lang="en-US" sz="4000" dirty="0">
              <a:effectLst/>
              <a:ea typeface="Calibri" panose="020F0502020204030204" pitchFamily="34" charset="0"/>
            </a:endParaRPr>
          </a:p>
        </p:txBody>
      </p:sp>
      <p:sp>
        <p:nvSpPr>
          <p:cNvPr id="4" name="Subtitle 3">
            <a:extLst>
              <a:ext uri="{FF2B5EF4-FFF2-40B4-BE49-F238E27FC236}">
                <a16:creationId xmlns:a16="http://schemas.microsoft.com/office/drawing/2014/main" id="{2E34956E-65F2-484C-8A66-6FD3D1FD23D0}"/>
              </a:ext>
            </a:extLst>
          </p:cNvPr>
          <p:cNvSpPr>
            <a:spLocks noGrp="1"/>
          </p:cNvSpPr>
          <p:nvPr>
            <p:ph type="subTitle" idx="1"/>
          </p:nvPr>
        </p:nvSpPr>
        <p:spPr>
          <a:xfrm>
            <a:off x="2638301" y="3934775"/>
            <a:ext cx="6911042" cy="2421580"/>
          </a:xfrm>
          <a:noFill/>
        </p:spPr>
        <p:txBody>
          <a:bodyPr/>
          <a:lstStyle/>
          <a:p>
            <a:r>
              <a:rPr lang="en-US" dirty="0"/>
              <a:t>Paul Wester, Director of NAL</a:t>
            </a:r>
          </a:p>
          <a:p>
            <a:r>
              <a:rPr lang="en-US" dirty="0"/>
              <a:t>Cynthia Parr, REE ACDO</a:t>
            </a:r>
          </a:p>
          <a:p>
            <a:r>
              <a:rPr lang="en-US" dirty="0"/>
              <a:t>NAREEE Board</a:t>
            </a:r>
          </a:p>
          <a:p>
            <a:r>
              <a:rPr lang="en-US" dirty="0"/>
              <a:t>6 June 2023</a:t>
            </a:r>
          </a:p>
        </p:txBody>
      </p:sp>
      <p:sp>
        <p:nvSpPr>
          <p:cNvPr id="6" name="Slide Number Placeholder 5">
            <a:extLst>
              <a:ext uri="{FF2B5EF4-FFF2-40B4-BE49-F238E27FC236}">
                <a16:creationId xmlns:a16="http://schemas.microsoft.com/office/drawing/2014/main" id="{F72B237C-1219-4E8E-8486-F2E9F61AB54B}"/>
              </a:ext>
            </a:extLst>
          </p:cNvPr>
          <p:cNvSpPr>
            <a:spLocks noGrp="1"/>
          </p:cNvSpPr>
          <p:nvPr>
            <p:ph type="sldNum" sz="quarter" idx="12"/>
          </p:nvPr>
        </p:nvSpPr>
        <p:spPr/>
        <p:txBody>
          <a:bodyPr/>
          <a:lstStyle/>
          <a:p>
            <a:fld id="{C637C728-5218-8E41-BD52-95328715D22E}" type="slidenum">
              <a:rPr lang="en-US" smtClean="0"/>
              <a:t>2</a:t>
            </a:fld>
            <a:endParaRPr lang="en-US" dirty="0"/>
          </a:p>
        </p:txBody>
      </p:sp>
    </p:spTree>
    <p:extLst>
      <p:ext uri="{BB962C8B-B14F-4D97-AF65-F5344CB8AC3E}">
        <p14:creationId xmlns:p14="http://schemas.microsoft.com/office/powerpoint/2010/main" val="96425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B353B-84B4-4F09-802C-56F66DF2B8FF}"/>
              </a:ext>
            </a:extLst>
          </p:cNvPr>
          <p:cNvSpPr>
            <a:spLocks noGrp="1"/>
          </p:cNvSpPr>
          <p:nvPr>
            <p:ph type="title"/>
          </p:nvPr>
        </p:nvSpPr>
        <p:spPr/>
        <p:txBody>
          <a:bodyPr>
            <a:normAutofit fontScale="90000"/>
          </a:bodyPr>
          <a:lstStyle/>
          <a:p>
            <a:pPr algn="l"/>
            <a:br>
              <a:rPr lang="en-US" sz="3600" b="1" dirty="0">
                <a:latin typeface="Avenir Next LT Pro" panose="020B0504020202020204" pitchFamily="34" charset="0"/>
              </a:rPr>
            </a:br>
            <a:br>
              <a:rPr lang="en-US" sz="3600" b="1" dirty="0">
                <a:latin typeface="Avenir Next LT Pro" panose="020B0504020202020204" pitchFamily="34" charset="0"/>
              </a:rPr>
            </a:br>
            <a:r>
              <a:rPr lang="en-US" sz="3600" b="1" dirty="0">
                <a:latin typeface="Avenir Next LT Pro" panose="020B0504020202020204" pitchFamily="34" charset="0"/>
              </a:rPr>
              <a:t>Public access makes scientific information freely available to all. </a:t>
            </a:r>
            <a:br>
              <a:rPr lang="en-US" sz="3600" b="1" dirty="0">
                <a:latin typeface="Avenir Next LT Pro" panose="020B0504020202020204" pitchFamily="34" charset="0"/>
              </a:rPr>
            </a:br>
            <a:br>
              <a:rPr lang="en-US" sz="3600" b="1" dirty="0">
                <a:latin typeface="Avenir Next LT Pro" panose="020B0504020202020204" pitchFamily="34" charset="0"/>
              </a:rPr>
            </a:br>
            <a:r>
              <a:rPr lang="en-US" sz="3600" b="1" dirty="0">
                <a:latin typeface="Avenir Next LT Pro" panose="020B0504020202020204" pitchFamily="34" charset="0"/>
              </a:rPr>
              <a:t>Benefits of public access include:</a:t>
            </a:r>
            <a:endParaRPr lang="en-US" sz="4000" dirty="0">
              <a:latin typeface="Avenir Next LT Pro" panose="020B0504020202020204" pitchFamily="34" charset="0"/>
            </a:endParaRPr>
          </a:p>
        </p:txBody>
      </p:sp>
      <p:grpSp>
        <p:nvGrpSpPr>
          <p:cNvPr id="20" name="Group 19">
            <a:extLst>
              <a:ext uri="{FF2B5EF4-FFF2-40B4-BE49-F238E27FC236}">
                <a16:creationId xmlns:a16="http://schemas.microsoft.com/office/drawing/2014/main" id="{2BF8101D-D5FC-4599-80C4-50389171D4D7}"/>
              </a:ext>
            </a:extLst>
          </p:cNvPr>
          <p:cNvGrpSpPr/>
          <p:nvPr/>
        </p:nvGrpSpPr>
        <p:grpSpPr>
          <a:xfrm>
            <a:off x="6886500" y="3292813"/>
            <a:ext cx="1097280" cy="1097280"/>
            <a:chOff x="8300973" y="4717516"/>
            <a:chExt cx="1097280" cy="1097280"/>
          </a:xfrm>
        </p:grpSpPr>
        <p:sp>
          <p:nvSpPr>
            <p:cNvPr id="15" name="Oval 14">
              <a:extLst>
                <a:ext uri="{FF2B5EF4-FFF2-40B4-BE49-F238E27FC236}">
                  <a16:creationId xmlns:a16="http://schemas.microsoft.com/office/drawing/2014/main" id="{E9B0F404-54A5-442C-B745-E7BA60EF70A2}"/>
                </a:ext>
              </a:extLst>
            </p:cNvPr>
            <p:cNvSpPr>
              <a:spLocks/>
            </p:cNvSpPr>
            <p:nvPr/>
          </p:nvSpPr>
          <p:spPr>
            <a:xfrm>
              <a:off x="8300973" y="4717516"/>
              <a:ext cx="1097280" cy="10972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Graphic 7" descr="Bar graph with upward trend">
              <a:extLst>
                <a:ext uri="{FF2B5EF4-FFF2-40B4-BE49-F238E27FC236}">
                  <a16:creationId xmlns:a16="http://schemas.microsoft.com/office/drawing/2014/main" id="{041A1FED-3C12-4BB2-86AC-5242D60D3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4151" y="4806930"/>
              <a:ext cx="914400" cy="914400"/>
            </a:xfrm>
            <a:prstGeom prst="rect">
              <a:avLst/>
            </a:prstGeom>
          </p:spPr>
        </p:pic>
      </p:grpSp>
      <p:grpSp>
        <p:nvGrpSpPr>
          <p:cNvPr id="21" name="Group 20">
            <a:extLst>
              <a:ext uri="{FF2B5EF4-FFF2-40B4-BE49-F238E27FC236}">
                <a16:creationId xmlns:a16="http://schemas.microsoft.com/office/drawing/2014/main" id="{A20742DF-FBE4-4194-A5F3-0E572AA1B061}"/>
              </a:ext>
            </a:extLst>
          </p:cNvPr>
          <p:cNvGrpSpPr/>
          <p:nvPr/>
        </p:nvGrpSpPr>
        <p:grpSpPr>
          <a:xfrm>
            <a:off x="9428303" y="3290787"/>
            <a:ext cx="1097280" cy="1097280"/>
            <a:chOff x="10130349" y="4715490"/>
            <a:chExt cx="1097280" cy="1097280"/>
          </a:xfrm>
        </p:grpSpPr>
        <p:sp>
          <p:nvSpPr>
            <p:cNvPr id="17" name="Oval 16">
              <a:extLst>
                <a:ext uri="{FF2B5EF4-FFF2-40B4-BE49-F238E27FC236}">
                  <a16:creationId xmlns:a16="http://schemas.microsoft.com/office/drawing/2014/main" id="{BB660039-D111-4CE8-9D43-E5FD47DF7843}"/>
                </a:ext>
              </a:extLst>
            </p:cNvPr>
            <p:cNvSpPr>
              <a:spLocks/>
            </p:cNvSpPr>
            <p:nvPr/>
          </p:nvSpPr>
          <p:spPr>
            <a:xfrm>
              <a:off x="10130349" y="4715490"/>
              <a:ext cx="1097280" cy="10972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Graphic 9" descr="Magnifying glass">
              <a:extLst>
                <a:ext uri="{FF2B5EF4-FFF2-40B4-BE49-F238E27FC236}">
                  <a16:creationId xmlns:a16="http://schemas.microsoft.com/office/drawing/2014/main" id="{24610C8C-1F96-4AE5-B8E7-A6E7E4A46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25458" y="4797443"/>
              <a:ext cx="914400" cy="914400"/>
            </a:xfrm>
            <a:prstGeom prst="rect">
              <a:avLst/>
            </a:prstGeom>
          </p:spPr>
        </p:pic>
      </p:grpSp>
      <p:grpSp>
        <p:nvGrpSpPr>
          <p:cNvPr id="18" name="Group 17">
            <a:extLst>
              <a:ext uri="{FF2B5EF4-FFF2-40B4-BE49-F238E27FC236}">
                <a16:creationId xmlns:a16="http://schemas.microsoft.com/office/drawing/2014/main" id="{2BBF2CFF-CD2B-4D73-A342-85B4EC3ED5F8}"/>
              </a:ext>
            </a:extLst>
          </p:cNvPr>
          <p:cNvGrpSpPr/>
          <p:nvPr/>
        </p:nvGrpSpPr>
        <p:grpSpPr>
          <a:xfrm>
            <a:off x="1730554" y="3290787"/>
            <a:ext cx="1097280" cy="1097280"/>
            <a:chOff x="1959209" y="5360236"/>
            <a:chExt cx="1097280" cy="1097280"/>
          </a:xfrm>
        </p:grpSpPr>
        <p:sp>
          <p:nvSpPr>
            <p:cNvPr id="11" name="Oval 10">
              <a:extLst>
                <a:ext uri="{FF2B5EF4-FFF2-40B4-BE49-F238E27FC236}">
                  <a16:creationId xmlns:a16="http://schemas.microsoft.com/office/drawing/2014/main" id="{6BCEAA31-5DEC-4300-A1A8-529237F1C2B1}"/>
                </a:ext>
              </a:extLst>
            </p:cNvPr>
            <p:cNvSpPr>
              <a:spLocks/>
            </p:cNvSpPr>
            <p:nvPr/>
          </p:nvSpPr>
          <p:spPr>
            <a:xfrm>
              <a:off x="1959209" y="5360236"/>
              <a:ext cx="1097280" cy="10972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Graphic 2" descr="Unlock">
              <a:extLst>
                <a:ext uri="{FF2B5EF4-FFF2-40B4-BE49-F238E27FC236}">
                  <a16:creationId xmlns:a16="http://schemas.microsoft.com/office/drawing/2014/main" id="{B75DEEAF-927A-4138-B0EE-0B28FA212BD1}"/>
                </a:ext>
              </a:extLst>
            </p:cNvPr>
            <p:cNvSpPr/>
            <p:nvPr/>
          </p:nvSpPr>
          <p:spPr>
            <a:xfrm>
              <a:off x="2241921" y="5512794"/>
              <a:ext cx="533400" cy="762000"/>
            </a:xfrm>
            <a:custGeom>
              <a:avLst/>
              <a:gdLst>
                <a:gd name="connsiteX0" fmla="*/ 266700 w 533400"/>
                <a:gd name="connsiteY0" fmla="*/ 361950 h 762000"/>
                <a:gd name="connsiteX1" fmla="*/ 123825 w 533400"/>
                <a:gd name="connsiteY1" fmla="*/ 372428 h 762000"/>
                <a:gd name="connsiteX2" fmla="*/ 123825 w 533400"/>
                <a:gd name="connsiteY2" fmla="*/ 200025 h 762000"/>
                <a:gd name="connsiteX3" fmla="*/ 266700 w 533400"/>
                <a:gd name="connsiteY3" fmla="*/ 57150 h 762000"/>
                <a:gd name="connsiteX4" fmla="*/ 409575 w 533400"/>
                <a:gd name="connsiteY4" fmla="*/ 200025 h 762000"/>
                <a:gd name="connsiteX5" fmla="*/ 409575 w 533400"/>
                <a:gd name="connsiteY5" fmla="*/ 257175 h 762000"/>
                <a:gd name="connsiteX6" fmla="*/ 466725 w 533400"/>
                <a:gd name="connsiteY6" fmla="*/ 257175 h 762000"/>
                <a:gd name="connsiteX7" fmla="*/ 466725 w 533400"/>
                <a:gd name="connsiteY7" fmla="*/ 200025 h 762000"/>
                <a:gd name="connsiteX8" fmla="*/ 266700 w 533400"/>
                <a:gd name="connsiteY8" fmla="*/ 0 h 762000"/>
                <a:gd name="connsiteX9" fmla="*/ 66675 w 533400"/>
                <a:gd name="connsiteY9" fmla="*/ 200025 h 762000"/>
                <a:gd name="connsiteX10" fmla="*/ 66675 w 533400"/>
                <a:gd name="connsiteY10" fmla="*/ 376238 h 762000"/>
                <a:gd name="connsiteX11" fmla="*/ 0 w 533400"/>
                <a:gd name="connsiteY11" fmla="*/ 381000 h 762000"/>
                <a:gd name="connsiteX12" fmla="*/ 0 w 533400"/>
                <a:gd name="connsiteY12" fmla="*/ 742950 h 762000"/>
                <a:gd name="connsiteX13" fmla="*/ 266700 w 533400"/>
                <a:gd name="connsiteY13" fmla="*/ 762000 h 762000"/>
                <a:gd name="connsiteX14" fmla="*/ 533400 w 533400"/>
                <a:gd name="connsiteY14" fmla="*/ 742950 h 762000"/>
                <a:gd name="connsiteX15" fmla="*/ 533400 w 533400"/>
                <a:gd name="connsiteY15" fmla="*/ 381000 h 762000"/>
                <a:gd name="connsiteX16" fmla="*/ 266700 w 533400"/>
                <a:gd name="connsiteY16" fmla="*/ 361950 h 762000"/>
                <a:gd name="connsiteX17" fmla="*/ 285750 w 533400"/>
                <a:gd name="connsiteY17" fmla="*/ 616268 h 762000"/>
                <a:gd name="connsiteX18" fmla="*/ 285750 w 533400"/>
                <a:gd name="connsiteY18" fmla="*/ 666750 h 762000"/>
                <a:gd name="connsiteX19" fmla="*/ 247650 w 533400"/>
                <a:gd name="connsiteY19" fmla="*/ 666750 h 762000"/>
                <a:gd name="connsiteX20" fmla="*/ 247650 w 533400"/>
                <a:gd name="connsiteY20" fmla="*/ 616268 h 762000"/>
                <a:gd name="connsiteX21" fmla="*/ 209550 w 533400"/>
                <a:gd name="connsiteY21" fmla="*/ 561975 h 762000"/>
                <a:gd name="connsiteX22" fmla="*/ 266700 w 533400"/>
                <a:gd name="connsiteY22" fmla="*/ 504825 h 762000"/>
                <a:gd name="connsiteX23" fmla="*/ 323850 w 533400"/>
                <a:gd name="connsiteY23" fmla="*/ 561975 h 762000"/>
                <a:gd name="connsiteX24" fmla="*/ 285750 w 533400"/>
                <a:gd name="connsiteY24" fmla="*/ 6162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00" h="762000">
                  <a:moveTo>
                    <a:pt x="266700" y="361950"/>
                  </a:moveTo>
                  <a:lnTo>
                    <a:pt x="123825" y="372428"/>
                  </a:lnTo>
                  <a:lnTo>
                    <a:pt x="123825" y="200025"/>
                  </a:lnTo>
                  <a:cubicBezTo>
                    <a:pt x="123825" y="120968"/>
                    <a:pt x="187643" y="57150"/>
                    <a:pt x="266700" y="57150"/>
                  </a:cubicBezTo>
                  <a:cubicBezTo>
                    <a:pt x="345758" y="57150"/>
                    <a:pt x="409575" y="120968"/>
                    <a:pt x="409575" y="200025"/>
                  </a:cubicBezTo>
                  <a:lnTo>
                    <a:pt x="409575" y="257175"/>
                  </a:lnTo>
                  <a:lnTo>
                    <a:pt x="466725" y="257175"/>
                  </a:lnTo>
                  <a:lnTo>
                    <a:pt x="466725" y="200025"/>
                  </a:lnTo>
                  <a:cubicBezTo>
                    <a:pt x="466725" y="89535"/>
                    <a:pt x="377190" y="0"/>
                    <a:pt x="266700" y="0"/>
                  </a:cubicBezTo>
                  <a:cubicBezTo>
                    <a:pt x="156210" y="0"/>
                    <a:pt x="66675" y="89535"/>
                    <a:pt x="66675" y="200025"/>
                  </a:cubicBezTo>
                  <a:lnTo>
                    <a:pt x="66675" y="376238"/>
                  </a:lnTo>
                  <a:lnTo>
                    <a:pt x="0" y="381000"/>
                  </a:lnTo>
                  <a:lnTo>
                    <a:pt x="0" y="742950"/>
                  </a:lnTo>
                  <a:lnTo>
                    <a:pt x="266700" y="762000"/>
                  </a:lnTo>
                  <a:lnTo>
                    <a:pt x="533400" y="742950"/>
                  </a:lnTo>
                  <a:lnTo>
                    <a:pt x="533400" y="381000"/>
                  </a:lnTo>
                  <a:lnTo>
                    <a:pt x="266700" y="361950"/>
                  </a:lnTo>
                  <a:close/>
                  <a:moveTo>
                    <a:pt x="285750" y="616268"/>
                  </a:moveTo>
                  <a:lnTo>
                    <a:pt x="285750" y="666750"/>
                  </a:lnTo>
                  <a:lnTo>
                    <a:pt x="247650" y="666750"/>
                  </a:lnTo>
                  <a:lnTo>
                    <a:pt x="247650" y="616268"/>
                  </a:lnTo>
                  <a:cubicBezTo>
                    <a:pt x="225743" y="608648"/>
                    <a:pt x="209550" y="587693"/>
                    <a:pt x="209550" y="561975"/>
                  </a:cubicBezTo>
                  <a:cubicBezTo>
                    <a:pt x="209550" y="530543"/>
                    <a:pt x="235268" y="504825"/>
                    <a:pt x="266700" y="504825"/>
                  </a:cubicBezTo>
                  <a:cubicBezTo>
                    <a:pt x="298133" y="504825"/>
                    <a:pt x="323850" y="530543"/>
                    <a:pt x="323850" y="561975"/>
                  </a:cubicBezTo>
                  <a:cubicBezTo>
                    <a:pt x="323850" y="586740"/>
                    <a:pt x="307658" y="607695"/>
                    <a:pt x="285750" y="616268"/>
                  </a:cubicBezTo>
                  <a:close/>
                </a:path>
              </a:pathLst>
            </a:custGeom>
            <a:solidFill>
              <a:srgbClr val="000000"/>
            </a:solidFill>
            <a:ln w="9525" cap="flat">
              <a:noFill/>
              <a:prstDash val="solid"/>
              <a:miter/>
            </a:ln>
          </p:spPr>
          <p:txBody>
            <a:bodyPr rtlCol="0" anchor="ctr"/>
            <a:lstStyle/>
            <a:p>
              <a:endParaRPr lang="en-US" dirty="0"/>
            </a:p>
          </p:txBody>
        </p:sp>
      </p:grpSp>
      <p:grpSp>
        <p:nvGrpSpPr>
          <p:cNvPr id="19" name="Group 18">
            <a:extLst>
              <a:ext uri="{FF2B5EF4-FFF2-40B4-BE49-F238E27FC236}">
                <a16:creationId xmlns:a16="http://schemas.microsoft.com/office/drawing/2014/main" id="{E4F30B21-DA32-47D0-9A05-0023F02FF7E1}"/>
              </a:ext>
            </a:extLst>
          </p:cNvPr>
          <p:cNvGrpSpPr/>
          <p:nvPr/>
        </p:nvGrpSpPr>
        <p:grpSpPr>
          <a:xfrm>
            <a:off x="4272357" y="3290787"/>
            <a:ext cx="1169620" cy="1097280"/>
            <a:chOff x="3727820" y="5616966"/>
            <a:chExt cx="1169620" cy="1097280"/>
          </a:xfrm>
        </p:grpSpPr>
        <p:pic>
          <p:nvPicPr>
            <p:cNvPr id="6" name="Graphic 5" descr="Lightbulb and gear">
              <a:extLst>
                <a:ext uri="{FF2B5EF4-FFF2-40B4-BE49-F238E27FC236}">
                  <a16:creationId xmlns:a16="http://schemas.microsoft.com/office/drawing/2014/main" id="{560C3A55-0C91-47C7-A9C3-675FE2C465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3040" y="5708406"/>
              <a:ext cx="914400" cy="914400"/>
            </a:xfrm>
            <a:prstGeom prst="rect">
              <a:avLst/>
            </a:prstGeom>
          </p:spPr>
        </p:pic>
        <p:sp>
          <p:nvSpPr>
            <p:cNvPr id="14" name="Oval 13">
              <a:extLst>
                <a:ext uri="{FF2B5EF4-FFF2-40B4-BE49-F238E27FC236}">
                  <a16:creationId xmlns:a16="http://schemas.microsoft.com/office/drawing/2014/main" id="{436E04BE-2A0C-4316-B77C-96441143A7CA}"/>
                </a:ext>
              </a:extLst>
            </p:cNvPr>
            <p:cNvSpPr>
              <a:spLocks/>
            </p:cNvSpPr>
            <p:nvPr/>
          </p:nvSpPr>
          <p:spPr>
            <a:xfrm>
              <a:off x="3727820" y="5616966"/>
              <a:ext cx="1097280" cy="10972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descr="Lightbulb and gear">
              <a:extLst>
                <a:ext uri="{FF2B5EF4-FFF2-40B4-BE49-F238E27FC236}">
                  <a16:creationId xmlns:a16="http://schemas.microsoft.com/office/drawing/2014/main" id="{669FB125-50A5-4D04-AB1E-9F5B48A0FB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2323" y="5708406"/>
              <a:ext cx="914400" cy="914400"/>
            </a:xfrm>
            <a:prstGeom prst="rect">
              <a:avLst/>
            </a:prstGeom>
          </p:spPr>
        </p:pic>
      </p:grpSp>
      <p:sp>
        <p:nvSpPr>
          <p:cNvPr id="22" name="TextBox 21">
            <a:extLst>
              <a:ext uri="{FF2B5EF4-FFF2-40B4-BE49-F238E27FC236}">
                <a16:creationId xmlns:a16="http://schemas.microsoft.com/office/drawing/2014/main" id="{D0526641-9EAE-4D40-A846-DA492866A709}"/>
              </a:ext>
            </a:extLst>
          </p:cNvPr>
          <p:cNvSpPr txBox="1"/>
          <p:nvPr/>
        </p:nvSpPr>
        <p:spPr>
          <a:xfrm>
            <a:off x="1012827" y="4859388"/>
            <a:ext cx="2532733" cy="707886"/>
          </a:xfrm>
          <a:prstGeom prst="rect">
            <a:avLst/>
          </a:prstGeom>
          <a:noFill/>
        </p:spPr>
        <p:txBody>
          <a:bodyPr wrap="square" rtlCol="0">
            <a:spAutoFit/>
          </a:bodyPr>
          <a:lstStyle/>
          <a:p>
            <a:pPr algn="ctr"/>
            <a:r>
              <a:rPr lang="en-US" sz="2000" b="1" dirty="0">
                <a:latin typeface="Avenir Next LT Pro" panose="020B0504020202020204" pitchFamily="34" charset="0"/>
              </a:rPr>
              <a:t>Equal access to research products</a:t>
            </a:r>
          </a:p>
        </p:txBody>
      </p:sp>
      <p:sp>
        <p:nvSpPr>
          <p:cNvPr id="23" name="TextBox 22">
            <a:extLst>
              <a:ext uri="{FF2B5EF4-FFF2-40B4-BE49-F238E27FC236}">
                <a16:creationId xmlns:a16="http://schemas.microsoft.com/office/drawing/2014/main" id="{22D7595C-86BF-4F75-B88A-2EFE0BFB6DC6}"/>
              </a:ext>
            </a:extLst>
          </p:cNvPr>
          <p:cNvSpPr txBox="1"/>
          <p:nvPr/>
        </p:nvSpPr>
        <p:spPr>
          <a:xfrm>
            <a:off x="3626971" y="4542798"/>
            <a:ext cx="2388050" cy="1323439"/>
          </a:xfrm>
          <a:prstGeom prst="rect">
            <a:avLst/>
          </a:prstGeom>
          <a:noFill/>
        </p:spPr>
        <p:txBody>
          <a:bodyPr wrap="square" rtlCol="0">
            <a:spAutoFit/>
          </a:bodyPr>
          <a:lstStyle/>
          <a:p>
            <a:pPr algn="ctr"/>
            <a:r>
              <a:rPr lang="en-US" sz="2000" b="1" dirty="0">
                <a:latin typeface="Avenir Next LT Pro" panose="020B0504020202020204" pitchFamily="34" charset="0"/>
              </a:rPr>
              <a:t>Discovery and innovation in agricultural research</a:t>
            </a:r>
          </a:p>
        </p:txBody>
      </p:sp>
      <p:sp>
        <p:nvSpPr>
          <p:cNvPr id="24" name="TextBox 23">
            <a:extLst>
              <a:ext uri="{FF2B5EF4-FFF2-40B4-BE49-F238E27FC236}">
                <a16:creationId xmlns:a16="http://schemas.microsoft.com/office/drawing/2014/main" id="{163CF79D-E67B-4B41-BBC1-7E5CE2EAAC29}"/>
              </a:ext>
            </a:extLst>
          </p:cNvPr>
          <p:cNvSpPr txBox="1"/>
          <p:nvPr/>
        </p:nvSpPr>
        <p:spPr>
          <a:xfrm>
            <a:off x="6250892" y="4740304"/>
            <a:ext cx="2315709" cy="1015663"/>
          </a:xfrm>
          <a:prstGeom prst="rect">
            <a:avLst/>
          </a:prstGeom>
          <a:noFill/>
        </p:spPr>
        <p:txBody>
          <a:bodyPr wrap="square" rtlCol="0">
            <a:spAutoFit/>
          </a:bodyPr>
          <a:lstStyle/>
          <a:p>
            <a:pPr algn="ctr"/>
            <a:r>
              <a:rPr lang="en-US" sz="2000" b="1" dirty="0">
                <a:latin typeface="Avenir Next LT Pro" panose="020B0504020202020204" pitchFamily="34" charset="0"/>
              </a:rPr>
              <a:t>Enablement of data-driven decision-making</a:t>
            </a:r>
          </a:p>
        </p:txBody>
      </p:sp>
      <p:sp>
        <p:nvSpPr>
          <p:cNvPr id="25" name="TextBox 24">
            <a:extLst>
              <a:ext uri="{FF2B5EF4-FFF2-40B4-BE49-F238E27FC236}">
                <a16:creationId xmlns:a16="http://schemas.microsoft.com/office/drawing/2014/main" id="{1DDB00D9-92E9-493A-A21E-5CA7AA593D37}"/>
              </a:ext>
            </a:extLst>
          </p:cNvPr>
          <p:cNvSpPr txBox="1"/>
          <p:nvPr/>
        </p:nvSpPr>
        <p:spPr>
          <a:xfrm>
            <a:off x="8597529" y="4551611"/>
            <a:ext cx="2758827" cy="1323439"/>
          </a:xfrm>
          <a:prstGeom prst="rect">
            <a:avLst/>
          </a:prstGeom>
          <a:noFill/>
        </p:spPr>
        <p:txBody>
          <a:bodyPr wrap="square" rtlCol="0">
            <a:spAutoFit/>
          </a:bodyPr>
          <a:lstStyle/>
          <a:p>
            <a:pPr algn="ctr"/>
            <a:r>
              <a:rPr lang="en-US" sz="2000" b="1" dirty="0">
                <a:latin typeface="Avenir Next LT Pro" panose="020B0504020202020204" pitchFamily="34" charset="0"/>
              </a:rPr>
              <a:t>Scientific accountability, transparency, and integrity</a:t>
            </a:r>
          </a:p>
        </p:txBody>
      </p:sp>
      <p:sp>
        <p:nvSpPr>
          <p:cNvPr id="3" name="Slide Number Placeholder 2">
            <a:extLst>
              <a:ext uri="{FF2B5EF4-FFF2-40B4-BE49-F238E27FC236}">
                <a16:creationId xmlns:a16="http://schemas.microsoft.com/office/drawing/2014/main" id="{8D82AC30-3887-4F5D-A395-20DF11624750}"/>
              </a:ext>
            </a:extLst>
          </p:cNvPr>
          <p:cNvSpPr>
            <a:spLocks noGrp="1"/>
          </p:cNvSpPr>
          <p:nvPr>
            <p:ph type="sldNum" sz="quarter" idx="12"/>
          </p:nvPr>
        </p:nvSpPr>
        <p:spPr/>
        <p:txBody>
          <a:bodyPr/>
          <a:lstStyle/>
          <a:p>
            <a:fld id="{C637C728-5218-8E41-BD52-95328715D22E}" type="slidenum">
              <a:rPr lang="en-US" smtClean="0"/>
              <a:t>3</a:t>
            </a:fld>
            <a:endParaRPr lang="en-US" dirty="0"/>
          </a:p>
        </p:txBody>
      </p:sp>
    </p:spTree>
    <p:extLst>
      <p:ext uri="{BB962C8B-B14F-4D97-AF65-F5344CB8AC3E}">
        <p14:creationId xmlns:p14="http://schemas.microsoft.com/office/powerpoint/2010/main" val="57675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0CCE-041B-451F-B2EB-7BFA4373C3DE}"/>
              </a:ext>
            </a:extLst>
          </p:cNvPr>
          <p:cNvSpPr>
            <a:spLocks noGrp="1"/>
          </p:cNvSpPr>
          <p:nvPr>
            <p:ph type="title"/>
          </p:nvPr>
        </p:nvSpPr>
        <p:spPr/>
        <p:txBody>
          <a:bodyPr>
            <a:normAutofit/>
          </a:bodyPr>
          <a:lstStyle/>
          <a:p>
            <a:r>
              <a:rPr lang="en-US" sz="4800" b="1" dirty="0">
                <a:latin typeface="Avenir Next LT Pro" panose="020B0504020202020204" pitchFamily="34" charset="0"/>
              </a:rPr>
              <a:t>Background</a:t>
            </a:r>
          </a:p>
        </p:txBody>
      </p:sp>
      <p:sp>
        <p:nvSpPr>
          <p:cNvPr id="6" name="Content Placeholder 5">
            <a:extLst>
              <a:ext uri="{FF2B5EF4-FFF2-40B4-BE49-F238E27FC236}">
                <a16:creationId xmlns:a16="http://schemas.microsoft.com/office/drawing/2014/main" id="{8A9A4FD8-A236-D0C6-502D-E7381512C0BE}"/>
              </a:ext>
            </a:extLst>
          </p:cNvPr>
          <p:cNvSpPr>
            <a:spLocks noGrp="1"/>
          </p:cNvSpPr>
          <p:nvPr>
            <p:ph idx="1"/>
          </p:nvPr>
        </p:nvSpPr>
        <p:spPr/>
        <p:txBody>
          <a:bodyPr/>
          <a:lstStyle/>
          <a:p>
            <a:pPr marL="457200" lvl="1" indent="0">
              <a:buNone/>
            </a:pPr>
            <a:r>
              <a:rPr lang="en-US" sz="3200" b="1" dirty="0">
                <a:latin typeface="Avenir Next LT Pro" panose="020B0504020202020204" pitchFamily="34" charset="0"/>
              </a:rPr>
              <a:t>USDA Departmental Regulation </a:t>
            </a:r>
            <a:r>
              <a:rPr lang="en-US" sz="3200" b="1" dirty="0">
                <a:latin typeface="Avenir Next LT Pro" panose="020B0504020202020204" pitchFamily="34" charset="0"/>
                <a:hlinkClick r:id="rId3"/>
              </a:rPr>
              <a:t>1020-006</a:t>
            </a:r>
            <a:r>
              <a:rPr lang="en-US" sz="3200" b="1" dirty="0">
                <a:latin typeface="Avenir Next LT Pro" panose="020B0504020202020204" pitchFamily="34" charset="0"/>
              </a:rPr>
              <a:t>: Public Access to Scholarly Publications and Digital Scientific Research Data</a:t>
            </a:r>
            <a:br>
              <a:rPr lang="en-US" sz="2800" b="1" dirty="0">
                <a:latin typeface="Avenir Next LT Pro" panose="020B0504020202020204" pitchFamily="34" charset="0"/>
              </a:rPr>
            </a:br>
            <a:r>
              <a:rPr lang="en-US" sz="3200" dirty="0"/>
              <a:t>Implements 2013 OSTP Memo: </a:t>
            </a:r>
            <a:r>
              <a:rPr lang="en-US" sz="3200" i="1" dirty="0"/>
              <a:t>Memorandum on Increasing Access to the Results of Federal Funded Research </a:t>
            </a:r>
            <a:r>
              <a:rPr lang="en-US" sz="3200" b="1" i="1" dirty="0"/>
              <a:t>(</a:t>
            </a:r>
            <a:r>
              <a:rPr lang="en-US" sz="3200" b="1" dirty="0"/>
              <a:t>“Holdren Memo”)</a:t>
            </a:r>
          </a:p>
          <a:p>
            <a:pPr marL="457200" lvl="1" indent="0">
              <a:buNone/>
            </a:pPr>
            <a:endParaRPr lang="en-US" sz="3200" b="1" dirty="0"/>
          </a:p>
          <a:p>
            <a:pPr marL="457200" lvl="1" indent="0">
              <a:buNone/>
            </a:pPr>
            <a:r>
              <a:rPr lang="en-US" sz="3200" dirty="0"/>
              <a:t>See </a:t>
            </a:r>
            <a:r>
              <a:rPr lang="en-US" sz="3200" u="sng" dirty="0"/>
              <a:t>https://www.nal.usda.gov/services/public_access</a:t>
            </a:r>
            <a:endParaRPr lang="en-US" dirty="0"/>
          </a:p>
        </p:txBody>
      </p:sp>
      <p:sp>
        <p:nvSpPr>
          <p:cNvPr id="3" name="Slide Number Placeholder 2">
            <a:extLst>
              <a:ext uri="{FF2B5EF4-FFF2-40B4-BE49-F238E27FC236}">
                <a16:creationId xmlns:a16="http://schemas.microsoft.com/office/drawing/2014/main" id="{A84A69F8-F2F1-44A5-9E86-4F08CAA46E14}"/>
              </a:ext>
            </a:extLst>
          </p:cNvPr>
          <p:cNvSpPr>
            <a:spLocks noGrp="1"/>
          </p:cNvSpPr>
          <p:nvPr>
            <p:ph type="sldNum" sz="quarter" idx="12"/>
          </p:nvPr>
        </p:nvSpPr>
        <p:spPr/>
        <p:txBody>
          <a:bodyPr/>
          <a:lstStyle/>
          <a:p>
            <a:fld id="{90F8D6F7-C422-47FF-BAB3-1624ABB66EA5}" type="slidenum">
              <a:rPr lang="en-US" smtClean="0"/>
              <a:t>4</a:t>
            </a:fld>
            <a:endParaRPr lang="en-US" dirty="0"/>
          </a:p>
        </p:txBody>
      </p:sp>
      <p:pic>
        <p:nvPicPr>
          <p:cNvPr id="5" name="Picture 4" descr="Logo&#10;&#10;Description automatically generated">
            <a:extLst>
              <a:ext uri="{FF2B5EF4-FFF2-40B4-BE49-F238E27FC236}">
                <a16:creationId xmlns:a16="http://schemas.microsoft.com/office/drawing/2014/main" id="{1CC6DCAE-A725-47A6-B83B-BDF97B546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025" y="5655594"/>
            <a:ext cx="1530563" cy="1046746"/>
          </a:xfrm>
          <a:prstGeom prst="rect">
            <a:avLst/>
          </a:prstGeom>
        </p:spPr>
      </p:pic>
      <p:sp>
        <p:nvSpPr>
          <p:cNvPr id="7" name="TextBox 6">
            <a:extLst>
              <a:ext uri="{FF2B5EF4-FFF2-40B4-BE49-F238E27FC236}">
                <a16:creationId xmlns:a16="http://schemas.microsoft.com/office/drawing/2014/main" id="{9FA0AC2B-1270-F2B4-C60C-EA3D82666251}"/>
              </a:ext>
            </a:extLst>
          </p:cNvPr>
          <p:cNvSpPr txBox="1"/>
          <p:nvPr/>
        </p:nvSpPr>
        <p:spPr>
          <a:xfrm>
            <a:off x="76028" y="1422165"/>
            <a:ext cx="12035588" cy="954107"/>
          </a:xfrm>
          <a:prstGeom prst="rect">
            <a:avLst/>
          </a:prstGeom>
          <a:noFill/>
        </p:spPr>
        <p:txBody>
          <a:bodyPr wrap="square">
            <a:spAutoFit/>
          </a:bodyPr>
          <a:lstStyle/>
          <a:p>
            <a:pPr marL="457200" lvl="1" indent="0">
              <a:buNone/>
            </a:pPr>
            <a:br>
              <a:rPr lang="en-US" sz="2800" b="1" dirty="0"/>
            </a:br>
            <a:endParaRPr lang="en-US" sz="2800" dirty="0"/>
          </a:p>
        </p:txBody>
      </p:sp>
    </p:spTree>
    <p:extLst>
      <p:ext uri="{BB962C8B-B14F-4D97-AF65-F5344CB8AC3E}">
        <p14:creationId xmlns:p14="http://schemas.microsoft.com/office/powerpoint/2010/main" val="64526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4946-B1A1-3DE3-EE66-48B639BE27F4}"/>
              </a:ext>
            </a:extLst>
          </p:cNvPr>
          <p:cNvSpPr>
            <a:spLocks noGrp="1"/>
          </p:cNvSpPr>
          <p:nvPr>
            <p:ph type="title"/>
          </p:nvPr>
        </p:nvSpPr>
        <p:spPr/>
        <p:txBody>
          <a:bodyPr>
            <a:normAutofit/>
          </a:bodyPr>
          <a:lstStyle/>
          <a:p>
            <a:r>
              <a:rPr lang="en-US" sz="4800" b="1" dirty="0">
                <a:latin typeface="Avenir Next LT Pro" panose="020B0504020202020204" pitchFamily="34" charset="0"/>
              </a:rPr>
              <a:t>New requirements</a:t>
            </a:r>
          </a:p>
        </p:txBody>
      </p:sp>
      <p:sp>
        <p:nvSpPr>
          <p:cNvPr id="3" name="Content Placeholder 2">
            <a:extLst>
              <a:ext uri="{FF2B5EF4-FFF2-40B4-BE49-F238E27FC236}">
                <a16:creationId xmlns:a16="http://schemas.microsoft.com/office/drawing/2014/main" id="{F04B153C-03D8-349A-4EAD-3609998F85EB}"/>
              </a:ext>
            </a:extLst>
          </p:cNvPr>
          <p:cNvSpPr>
            <a:spLocks noGrp="1"/>
          </p:cNvSpPr>
          <p:nvPr>
            <p:ph idx="1"/>
          </p:nvPr>
        </p:nvSpPr>
        <p:spPr>
          <a:xfrm>
            <a:off x="172340" y="1975784"/>
            <a:ext cx="11842965" cy="4529947"/>
          </a:xfrm>
        </p:spPr>
        <p:txBody>
          <a:bodyPr>
            <a:normAutofit fontScale="85000" lnSpcReduction="20000"/>
          </a:bodyPr>
          <a:lstStyle/>
          <a:p>
            <a:pPr marL="457200" lvl="1" indent="0">
              <a:buNone/>
            </a:pPr>
            <a:r>
              <a:rPr lang="en-US" sz="3600" dirty="0"/>
              <a:t>August 2022 OSTP Memo: </a:t>
            </a:r>
            <a:r>
              <a:rPr lang="en-US" sz="3600" i="1" dirty="0"/>
              <a:t>Ensuring Free, Immediate, and Equitable Access</a:t>
            </a:r>
            <a:r>
              <a:rPr lang="en-US" sz="3600" i="1" u="sng" dirty="0"/>
              <a:t> </a:t>
            </a:r>
            <a:r>
              <a:rPr lang="en-US" sz="3600" i="1" dirty="0"/>
              <a:t>to Federally Funded Research </a:t>
            </a:r>
            <a:r>
              <a:rPr lang="en-US" sz="3600" b="1" dirty="0"/>
              <a:t>(“Nelson Memo” )</a:t>
            </a:r>
          </a:p>
          <a:p>
            <a:pPr marL="457200" lvl="1" indent="0">
              <a:buNone/>
            </a:pPr>
            <a:endParaRPr lang="en-US" sz="3600" b="1" dirty="0"/>
          </a:p>
          <a:p>
            <a:pPr marL="914400" lvl="1" indent="-514350">
              <a:spcAft>
                <a:spcPts val="1200"/>
              </a:spcAft>
              <a:buFont typeface="+mj-lt"/>
              <a:buAutoNum type="arabicPeriod"/>
            </a:pPr>
            <a:r>
              <a:rPr lang="en-US" sz="3200" dirty="0"/>
              <a:t>Publications and their supporting data resulting from federally funded research publicly accessible </a:t>
            </a:r>
            <a:r>
              <a:rPr lang="en-US" sz="3200" b="1" u="sng" dirty="0"/>
              <a:t>without an embargo </a:t>
            </a:r>
          </a:p>
          <a:p>
            <a:pPr marL="914400" lvl="1" indent="-514350">
              <a:spcAft>
                <a:spcPts val="1200"/>
              </a:spcAft>
              <a:buFont typeface="+mj-lt"/>
              <a:buAutoNum type="arabicPeriod"/>
            </a:pPr>
            <a:r>
              <a:rPr lang="en-US" sz="3200" dirty="0"/>
              <a:t>Transparent procedures ensure scientific and research integrity is maintained (e.g. Persistent Digital Identifiers for awards, researchers, research protocols)</a:t>
            </a:r>
            <a:endParaRPr lang="en-US" sz="3200" dirty="0">
              <a:cs typeface="Arial"/>
            </a:endParaRPr>
          </a:p>
          <a:p>
            <a:pPr marL="914400" lvl="1" indent="-514350">
              <a:spcAft>
                <a:spcPts val="1200"/>
              </a:spcAft>
              <a:buFont typeface="+mj-lt"/>
              <a:buAutoNum type="arabicPeriod"/>
            </a:pPr>
            <a:r>
              <a:rPr lang="en-US" sz="3200" dirty="0"/>
              <a:t>Coordination and reporting via OSTP</a:t>
            </a:r>
            <a:endParaRPr lang="en-US" sz="3200" dirty="0">
              <a:cs typeface="Arial"/>
            </a:endParaRPr>
          </a:p>
          <a:p>
            <a:endParaRPr lang="en-US" dirty="0"/>
          </a:p>
        </p:txBody>
      </p:sp>
      <p:sp>
        <p:nvSpPr>
          <p:cNvPr id="4" name="Slide Number Placeholder 3">
            <a:extLst>
              <a:ext uri="{FF2B5EF4-FFF2-40B4-BE49-F238E27FC236}">
                <a16:creationId xmlns:a16="http://schemas.microsoft.com/office/drawing/2014/main" id="{2B338D44-F380-6253-ADAC-F54EE13F6E35}"/>
              </a:ext>
            </a:extLst>
          </p:cNvPr>
          <p:cNvSpPr>
            <a:spLocks noGrp="1"/>
          </p:cNvSpPr>
          <p:nvPr>
            <p:ph type="sldNum" sz="quarter" idx="12"/>
          </p:nvPr>
        </p:nvSpPr>
        <p:spPr/>
        <p:txBody>
          <a:bodyPr/>
          <a:lstStyle/>
          <a:p>
            <a:fld id="{C637C728-5218-8E41-BD52-95328715D22E}" type="slidenum">
              <a:rPr lang="en-US" smtClean="0"/>
              <a:t>5</a:t>
            </a:fld>
            <a:endParaRPr lang="en-US"/>
          </a:p>
        </p:txBody>
      </p:sp>
    </p:spTree>
    <p:extLst>
      <p:ext uri="{BB962C8B-B14F-4D97-AF65-F5344CB8AC3E}">
        <p14:creationId xmlns:p14="http://schemas.microsoft.com/office/powerpoint/2010/main" val="67834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22549-1FE0-0934-F07A-CAB2E49D8FF6}"/>
              </a:ext>
            </a:extLst>
          </p:cNvPr>
          <p:cNvSpPr>
            <a:spLocks noGrp="1"/>
          </p:cNvSpPr>
          <p:nvPr>
            <p:ph type="title"/>
          </p:nvPr>
        </p:nvSpPr>
        <p:spPr/>
        <p:txBody>
          <a:bodyPr/>
          <a:lstStyle/>
          <a:p>
            <a:r>
              <a:rPr lang="en-US" sz="4800" b="1" dirty="0">
                <a:latin typeface="Avenir Next LT Pro" panose="020B0504020202020204" pitchFamily="34" charset="0"/>
              </a:rPr>
              <a:t>USDA Implementation Plan</a:t>
            </a:r>
          </a:p>
        </p:txBody>
      </p:sp>
      <p:sp>
        <p:nvSpPr>
          <p:cNvPr id="6" name="Content Placeholder 5">
            <a:extLst>
              <a:ext uri="{FF2B5EF4-FFF2-40B4-BE49-F238E27FC236}">
                <a16:creationId xmlns:a16="http://schemas.microsoft.com/office/drawing/2014/main" id="{2EA49574-0A80-88F0-6F5B-B21261E6B963}"/>
              </a:ext>
            </a:extLst>
          </p:cNvPr>
          <p:cNvSpPr>
            <a:spLocks noGrp="1"/>
          </p:cNvSpPr>
          <p:nvPr>
            <p:ph idx="1"/>
          </p:nvPr>
        </p:nvSpPr>
        <p:spPr>
          <a:xfrm>
            <a:off x="809469" y="1975784"/>
            <a:ext cx="9968459" cy="4227439"/>
          </a:xfrm>
        </p:spPr>
        <p:txBody>
          <a:bodyPr>
            <a:normAutofit lnSpcReduction="10000"/>
          </a:bodyPr>
          <a:lstStyle/>
          <a:p>
            <a:r>
              <a:rPr lang="en-US" sz="3200" dirty="0"/>
              <a:t>Key leadership roles for Office of the Chief Scientist, Science Council, National Ag Library (NAL)</a:t>
            </a:r>
          </a:p>
          <a:p>
            <a:r>
              <a:rPr lang="en-US" sz="3200" dirty="0"/>
              <a:t>OSTP and OMB reviewed a draft implementation plan submitted in February 2023 </a:t>
            </a:r>
          </a:p>
          <a:p>
            <a:r>
              <a:rPr lang="en-US" dirty="0"/>
              <a:t>USDA will finalize plan based on comments and make this public by the end of June 2023</a:t>
            </a:r>
            <a:endParaRPr lang="en-US" sz="3200" dirty="0"/>
          </a:p>
          <a:p>
            <a:r>
              <a:rPr lang="en-US" dirty="0"/>
              <a:t>U</a:t>
            </a:r>
            <a:r>
              <a:rPr lang="en-US" sz="3200" dirty="0"/>
              <a:t>pdated policies in effect no later than December 2025.</a:t>
            </a:r>
          </a:p>
          <a:p>
            <a:pPr marL="0" indent="0">
              <a:buNone/>
            </a:pPr>
            <a:endParaRPr lang="en-US" dirty="0"/>
          </a:p>
        </p:txBody>
      </p:sp>
      <p:sp>
        <p:nvSpPr>
          <p:cNvPr id="4" name="Slide Number Placeholder 3">
            <a:extLst>
              <a:ext uri="{FF2B5EF4-FFF2-40B4-BE49-F238E27FC236}">
                <a16:creationId xmlns:a16="http://schemas.microsoft.com/office/drawing/2014/main" id="{04BF8605-57B1-1F52-3CA1-FAEC725113A7}"/>
              </a:ext>
            </a:extLst>
          </p:cNvPr>
          <p:cNvSpPr>
            <a:spLocks noGrp="1"/>
          </p:cNvSpPr>
          <p:nvPr>
            <p:ph type="sldNum" sz="quarter" idx="12"/>
          </p:nvPr>
        </p:nvSpPr>
        <p:spPr/>
        <p:txBody>
          <a:bodyPr/>
          <a:lstStyle/>
          <a:p>
            <a:fld id="{90F8D6F7-C422-47FF-BAB3-1624ABB66EA5}" type="slidenum">
              <a:rPr lang="en-US" smtClean="0"/>
              <a:t>6</a:t>
            </a:fld>
            <a:endParaRPr lang="en-US"/>
          </a:p>
        </p:txBody>
      </p:sp>
    </p:spTree>
    <p:extLst>
      <p:ext uri="{BB962C8B-B14F-4D97-AF65-F5344CB8AC3E}">
        <p14:creationId xmlns:p14="http://schemas.microsoft.com/office/powerpoint/2010/main" val="382409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BF1A-C399-B72C-3B43-3AA1BEBA2040}"/>
              </a:ext>
            </a:extLst>
          </p:cNvPr>
          <p:cNvSpPr>
            <a:spLocks noGrp="1"/>
          </p:cNvSpPr>
          <p:nvPr>
            <p:ph type="title"/>
          </p:nvPr>
        </p:nvSpPr>
        <p:spPr/>
        <p:txBody>
          <a:bodyPr>
            <a:normAutofit fontScale="90000"/>
          </a:bodyPr>
          <a:lstStyle/>
          <a:p>
            <a:r>
              <a:rPr lang="en-US" sz="4800" b="1" dirty="0">
                <a:latin typeface="Avenir Next LT Pro" panose="020B0504020202020204" pitchFamily="34" charset="0"/>
              </a:rPr>
              <a:t>Elements of the USDA Implementation Plan</a:t>
            </a:r>
          </a:p>
        </p:txBody>
      </p:sp>
      <p:sp>
        <p:nvSpPr>
          <p:cNvPr id="3" name="Content Placeholder 2">
            <a:extLst>
              <a:ext uri="{FF2B5EF4-FFF2-40B4-BE49-F238E27FC236}">
                <a16:creationId xmlns:a16="http://schemas.microsoft.com/office/drawing/2014/main" id="{F5FA34FB-5D61-1A49-EB05-841CF2F6DFE0}"/>
              </a:ext>
            </a:extLst>
          </p:cNvPr>
          <p:cNvSpPr>
            <a:spLocks noGrp="1"/>
          </p:cNvSpPr>
          <p:nvPr>
            <p:ph idx="1"/>
          </p:nvPr>
        </p:nvSpPr>
        <p:spPr>
          <a:xfrm>
            <a:off x="674557" y="1663908"/>
            <a:ext cx="10852879" cy="5396459"/>
          </a:xfrm>
        </p:spPr>
        <p:txBody>
          <a:bodyPr>
            <a:normAutofit fontScale="92500" lnSpcReduction="20000"/>
          </a:bodyPr>
          <a:lstStyle/>
          <a:p>
            <a:pPr marL="0" indent="0">
              <a:buNone/>
            </a:pPr>
            <a:endParaRPr lang="en-US" sz="2800" dirty="0"/>
          </a:p>
          <a:p>
            <a:pPr marL="0" indent="0">
              <a:buNone/>
            </a:pPr>
            <a:r>
              <a:rPr lang="en-US" sz="2800" b="1" dirty="0"/>
              <a:t>1</a:t>
            </a:r>
            <a:r>
              <a:rPr lang="en-US" b="1" dirty="0"/>
              <a:t>. </a:t>
            </a:r>
            <a:r>
              <a:rPr lang="en-US" dirty="0"/>
              <a:t>Updating policy</a:t>
            </a:r>
          </a:p>
          <a:p>
            <a:pPr lvl="1"/>
            <a:r>
              <a:rPr lang="en-US" dirty="0"/>
              <a:t>Scope will be reviewed	</a:t>
            </a:r>
          </a:p>
          <a:p>
            <a:pPr lvl="1"/>
            <a:r>
              <a:rPr lang="en-US" dirty="0"/>
              <a:t>Removing allowed embargoes</a:t>
            </a:r>
          </a:p>
          <a:p>
            <a:pPr lvl="1"/>
            <a:r>
              <a:rPr lang="en-US" dirty="0"/>
              <a:t>Authors and outputs with linked identifiers</a:t>
            </a:r>
          </a:p>
          <a:p>
            <a:pPr lvl="1"/>
            <a:r>
              <a:rPr lang="en-US" dirty="0"/>
              <a:t>Intellectual property, e.g. rights retention</a:t>
            </a:r>
          </a:p>
          <a:p>
            <a:pPr lvl="1"/>
            <a:r>
              <a:rPr lang="en-US" dirty="0"/>
              <a:t>Costs are allowable expense</a:t>
            </a:r>
          </a:p>
          <a:p>
            <a:pPr marL="457200" lvl="1" indent="0">
              <a:buNone/>
            </a:pPr>
            <a:endParaRPr lang="en-US" dirty="0"/>
          </a:p>
          <a:p>
            <a:pPr marL="457200" lvl="1" indent="0">
              <a:buNone/>
            </a:pPr>
            <a:r>
              <a:rPr lang="en-US" dirty="0"/>
              <a:t>External stakeholder consultations</a:t>
            </a:r>
          </a:p>
          <a:p>
            <a:pPr lvl="2"/>
            <a:r>
              <a:rPr lang="en-US" dirty="0"/>
              <a:t>NAREEE Board</a:t>
            </a:r>
          </a:p>
          <a:p>
            <a:pPr lvl="2"/>
            <a:r>
              <a:rPr lang="en-US" dirty="0"/>
              <a:t>Formal Tribal Consultation</a:t>
            </a:r>
          </a:p>
          <a:p>
            <a:pPr lvl="2"/>
            <a:r>
              <a:rPr lang="en-US" dirty="0"/>
              <a:t>Federal Rulemaking </a:t>
            </a:r>
          </a:p>
          <a:p>
            <a:pPr lvl="2"/>
            <a:r>
              <a:rPr lang="en-US" sz="2800" dirty="0"/>
              <a:t>Etc.</a:t>
            </a:r>
          </a:p>
          <a:p>
            <a:pPr marL="857250" lvl="1" indent="-457200"/>
            <a:endParaRPr lang="en-US" sz="2400" dirty="0"/>
          </a:p>
        </p:txBody>
      </p:sp>
      <p:sp>
        <p:nvSpPr>
          <p:cNvPr id="4" name="Slide Number Placeholder 3">
            <a:extLst>
              <a:ext uri="{FF2B5EF4-FFF2-40B4-BE49-F238E27FC236}">
                <a16:creationId xmlns:a16="http://schemas.microsoft.com/office/drawing/2014/main" id="{9FA025A2-71C9-39EB-509D-438BCFEAD625}"/>
              </a:ext>
            </a:extLst>
          </p:cNvPr>
          <p:cNvSpPr>
            <a:spLocks noGrp="1"/>
          </p:cNvSpPr>
          <p:nvPr>
            <p:ph type="sldNum" sz="quarter" idx="12"/>
          </p:nvPr>
        </p:nvSpPr>
        <p:spPr/>
        <p:txBody>
          <a:bodyPr/>
          <a:lstStyle/>
          <a:p>
            <a:fld id="{C637C728-5218-8E41-BD52-95328715D22E}" type="slidenum">
              <a:rPr lang="en-US" smtClean="0"/>
              <a:t>7</a:t>
            </a:fld>
            <a:endParaRPr lang="en-US"/>
          </a:p>
        </p:txBody>
      </p:sp>
    </p:spTree>
    <p:extLst>
      <p:ext uri="{BB962C8B-B14F-4D97-AF65-F5344CB8AC3E}">
        <p14:creationId xmlns:p14="http://schemas.microsoft.com/office/powerpoint/2010/main" val="41536106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B446-DE9F-4E6E-D913-542EC85C5FBF}"/>
              </a:ext>
            </a:extLst>
          </p:cNvPr>
          <p:cNvSpPr>
            <a:spLocks noGrp="1"/>
          </p:cNvSpPr>
          <p:nvPr>
            <p:ph type="title"/>
          </p:nvPr>
        </p:nvSpPr>
        <p:spPr/>
        <p:txBody>
          <a:bodyPr/>
          <a:lstStyle/>
          <a:p>
            <a:r>
              <a:rPr lang="en-US" sz="4400" b="1" dirty="0">
                <a:latin typeface="Avenir Next LT Pro" panose="020B0504020202020204" pitchFamily="34" charset="0"/>
              </a:rPr>
              <a:t>USDA Implementation Plan cont’d</a:t>
            </a:r>
            <a:endParaRPr lang="en-US" dirty="0"/>
          </a:p>
        </p:txBody>
      </p:sp>
      <p:sp>
        <p:nvSpPr>
          <p:cNvPr id="3" name="Content Placeholder 2">
            <a:extLst>
              <a:ext uri="{FF2B5EF4-FFF2-40B4-BE49-F238E27FC236}">
                <a16:creationId xmlns:a16="http://schemas.microsoft.com/office/drawing/2014/main" id="{575E4841-4AAF-2EAC-127F-C6E1B5D3294C}"/>
              </a:ext>
            </a:extLst>
          </p:cNvPr>
          <p:cNvSpPr>
            <a:spLocks noGrp="1"/>
          </p:cNvSpPr>
          <p:nvPr>
            <p:ph idx="1"/>
          </p:nvPr>
        </p:nvSpPr>
        <p:spPr>
          <a:xfrm>
            <a:off x="734518" y="1975784"/>
            <a:ext cx="10702977" cy="4227439"/>
          </a:xfrm>
        </p:spPr>
        <p:txBody>
          <a:bodyPr/>
          <a:lstStyle/>
          <a:p>
            <a:pPr marL="0" indent="0">
              <a:buNone/>
            </a:pPr>
            <a:r>
              <a:rPr lang="en-US" dirty="0"/>
              <a:t>2. </a:t>
            </a:r>
            <a:r>
              <a:rPr lang="en-US" b="1" dirty="0"/>
              <a:t>Updating</a:t>
            </a:r>
            <a:r>
              <a:rPr lang="en-US" dirty="0"/>
              <a:t> and confirming public access infrastructure</a:t>
            </a:r>
          </a:p>
          <a:p>
            <a:pPr lvl="1"/>
            <a:r>
              <a:rPr lang="en-US" dirty="0"/>
              <a:t>PubAg for scholarly publications </a:t>
            </a:r>
          </a:p>
          <a:p>
            <a:pPr lvl="1"/>
            <a:r>
              <a:rPr lang="en-US" dirty="0"/>
              <a:t>Ag Data Commons for digital data</a:t>
            </a:r>
          </a:p>
          <a:p>
            <a:pPr lvl="1"/>
            <a:r>
              <a:rPr lang="en-US" b="1" dirty="0"/>
              <a:t>Increasing machine readability, storage, process automation and integrations</a:t>
            </a:r>
          </a:p>
          <a:p>
            <a:pPr lvl="1"/>
            <a:r>
              <a:rPr lang="en-US" b="1" dirty="0"/>
              <a:t>Building and automating reporting framework</a:t>
            </a:r>
          </a:p>
        </p:txBody>
      </p:sp>
      <p:sp>
        <p:nvSpPr>
          <p:cNvPr id="4" name="Slide Number Placeholder 3">
            <a:extLst>
              <a:ext uri="{FF2B5EF4-FFF2-40B4-BE49-F238E27FC236}">
                <a16:creationId xmlns:a16="http://schemas.microsoft.com/office/drawing/2014/main" id="{608F323E-B1F9-35AA-AC07-476D906FA938}"/>
              </a:ext>
            </a:extLst>
          </p:cNvPr>
          <p:cNvSpPr>
            <a:spLocks noGrp="1"/>
          </p:cNvSpPr>
          <p:nvPr>
            <p:ph type="sldNum" sz="quarter" idx="12"/>
          </p:nvPr>
        </p:nvSpPr>
        <p:spPr/>
        <p:txBody>
          <a:bodyPr/>
          <a:lstStyle/>
          <a:p>
            <a:fld id="{C637C728-5218-8E41-BD52-95328715D22E}" type="slidenum">
              <a:rPr lang="en-US" smtClean="0"/>
              <a:t>8</a:t>
            </a:fld>
            <a:endParaRPr lang="en-US"/>
          </a:p>
        </p:txBody>
      </p:sp>
    </p:spTree>
    <p:extLst>
      <p:ext uri="{BB962C8B-B14F-4D97-AF65-F5344CB8AC3E}">
        <p14:creationId xmlns:p14="http://schemas.microsoft.com/office/powerpoint/2010/main" val="212254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B446-DE9F-4E6E-D913-542EC85C5FBF}"/>
              </a:ext>
            </a:extLst>
          </p:cNvPr>
          <p:cNvSpPr>
            <a:spLocks noGrp="1"/>
          </p:cNvSpPr>
          <p:nvPr>
            <p:ph type="title"/>
          </p:nvPr>
        </p:nvSpPr>
        <p:spPr/>
        <p:txBody>
          <a:bodyPr/>
          <a:lstStyle/>
          <a:p>
            <a:r>
              <a:rPr lang="en-US" sz="4400" b="1" dirty="0">
                <a:latin typeface="Avenir Next LT Pro" panose="020B0504020202020204" pitchFamily="34" charset="0"/>
              </a:rPr>
              <a:t>USDA Implementation Plan cont’d</a:t>
            </a:r>
            <a:endParaRPr lang="en-US" dirty="0"/>
          </a:p>
        </p:txBody>
      </p:sp>
      <p:sp>
        <p:nvSpPr>
          <p:cNvPr id="3" name="Content Placeholder 2">
            <a:extLst>
              <a:ext uri="{FF2B5EF4-FFF2-40B4-BE49-F238E27FC236}">
                <a16:creationId xmlns:a16="http://schemas.microsoft.com/office/drawing/2014/main" id="{575E4841-4AAF-2EAC-127F-C6E1B5D3294C}"/>
              </a:ext>
            </a:extLst>
          </p:cNvPr>
          <p:cNvSpPr>
            <a:spLocks noGrp="1"/>
          </p:cNvSpPr>
          <p:nvPr>
            <p:ph idx="1"/>
          </p:nvPr>
        </p:nvSpPr>
        <p:spPr>
          <a:xfrm>
            <a:off x="614597" y="1975784"/>
            <a:ext cx="10837888" cy="4227439"/>
          </a:xfrm>
        </p:spPr>
        <p:txBody>
          <a:bodyPr>
            <a:normAutofit/>
          </a:bodyPr>
          <a:lstStyle/>
          <a:p>
            <a:pPr marL="0" indent="0">
              <a:buNone/>
            </a:pPr>
            <a:r>
              <a:rPr lang="en-US" dirty="0"/>
              <a:t>3. Expand outreach and training</a:t>
            </a:r>
          </a:p>
          <a:p>
            <a:pPr marL="857250" lvl="1" indent="-457200"/>
            <a:r>
              <a:rPr lang="en-US" b="1" dirty="0"/>
              <a:t>	</a:t>
            </a:r>
            <a:r>
              <a:rPr lang="en-US" dirty="0"/>
              <a:t>Identify current and new stakeholders</a:t>
            </a:r>
          </a:p>
          <a:p>
            <a:pPr marL="857250" lvl="1" indent="-457200"/>
            <a:r>
              <a:rPr lang="en-US" dirty="0"/>
              <a:t>Tailor engagements and materials appropriately</a:t>
            </a:r>
          </a:p>
          <a:p>
            <a:pPr marL="857250" lvl="1" indent="-457200"/>
            <a:r>
              <a:rPr lang="en-US" dirty="0"/>
              <a:t>Ensure audience feedback is heard</a:t>
            </a:r>
          </a:p>
          <a:p>
            <a:pPr marL="857250" lvl="1" indent="-457200"/>
            <a:r>
              <a:rPr lang="en-US" dirty="0"/>
              <a:t>Coordinate with other government agencies</a:t>
            </a:r>
          </a:p>
          <a:p>
            <a:pPr marL="857250" lvl="1" indent="-457200"/>
            <a:endParaRPr lang="en-US" dirty="0"/>
          </a:p>
          <a:p>
            <a:pPr marL="0" marR="0" lvl="0" indent="0">
              <a:spcBef>
                <a:spcPts val="0"/>
              </a:spcBef>
              <a:spcAft>
                <a:spcPts val="0"/>
              </a:spcAft>
              <a:buSzPts val="1000"/>
              <a:buNone/>
              <a:tabLst>
                <a:tab pos="457200" algn="l"/>
              </a:tabLst>
            </a:pPr>
            <a:r>
              <a:rPr lang="en-US" sz="1800" dirty="0"/>
              <a:t>e.g. OSTP Listening Session </a:t>
            </a:r>
            <a:r>
              <a:rPr lang="en-US" sz="800" u="sng" dirty="0">
                <a:solidFill>
                  <a:srgbClr val="0563C1"/>
                </a:solidFill>
                <a:effectLst/>
                <a:latin typeface="Arial" panose="020B0604020202020204" pitchFamily="34" charset="0"/>
                <a:ea typeface="Times New Roman" panose="02020603050405020304" pitchFamily="18" charset="0"/>
                <a:hlinkClick r:id="rId2"/>
              </a:rPr>
              <a:t> </a:t>
            </a:r>
            <a:r>
              <a:rPr lang="en-US" sz="2000" u="sng" dirty="0">
                <a:solidFill>
                  <a:srgbClr val="0563C1"/>
                </a:solidFill>
                <a:effectLst/>
                <a:latin typeface="Arial" panose="020B0604020202020204" pitchFamily="34" charset="0"/>
                <a:ea typeface="Times New Roman" panose="02020603050405020304" pitchFamily="18" charset="0"/>
                <a:hlinkClick r:id="rId2"/>
              </a:rPr>
              <a:t>Open Science Possibilities for Training and Capacity Building: Perspectives from the Early Career Researcher-Supporting Community</a:t>
            </a:r>
            <a:r>
              <a:rPr lang="en-US" sz="2000" dirty="0">
                <a:effectLst/>
                <a:latin typeface="Arial" panose="020B0604020202020204" pitchFamily="34" charset="0"/>
                <a:ea typeface="Times New Roman" panose="02020603050405020304" pitchFamily="18" charset="0"/>
              </a:rPr>
              <a:t> on Monday, June 12, 2023 at 1:00 – 3:00 pm EDT</a:t>
            </a:r>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608F323E-B1F9-35AA-AC07-476D906FA938}"/>
              </a:ext>
            </a:extLst>
          </p:cNvPr>
          <p:cNvSpPr>
            <a:spLocks noGrp="1"/>
          </p:cNvSpPr>
          <p:nvPr>
            <p:ph type="sldNum" sz="quarter" idx="12"/>
          </p:nvPr>
        </p:nvSpPr>
        <p:spPr/>
        <p:txBody>
          <a:bodyPr/>
          <a:lstStyle/>
          <a:p>
            <a:fld id="{C637C728-5218-8E41-BD52-95328715D22E}" type="slidenum">
              <a:rPr lang="en-US" smtClean="0"/>
              <a:t>9</a:t>
            </a:fld>
            <a:endParaRPr lang="en-US"/>
          </a:p>
        </p:txBody>
      </p:sp>
    </p:spTree>
    <p:extLst>
      <p:ext uri="{BB962C8B-B14F-4D97-AF65-F5344CB8AC3E}">
        <p14:creationId xmlns:p14="http://schemas.microsoft.com/office/powerpoint/2010/main" val="1056263360"/>
      </p:ext>
    </p:extLst>
  </p:cSld>
  <p:clrMapOvr>
    <a:masterClrMapping/>
  </p:clrMapOvr>
</p:sld>
</file>

<file path=ppt/theme/theme1.xml><?xml version="1.0" encoding="utf-8"?>
<a:theme xmlns:a="http://schemas.openxmlformats.org/drawingml/2006/main" name="NAL Primar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3928CA0618E4D9C974D383EE94B9A" ma:contentTypeVersion="11" ma:contentTypeDescription="Create a new document." ma:contentTypeScope="" ma:versionID="930df08a9f495fa70db3a5d9eea4f16f">
  <xsd:schema xmlns:xsd="http://www.w3.org/2001/XMLSchema" xmlns:xs="http://www.w3.org/2001/XMLSchema" xmlns:p="http://schemas.microsoft.com/office/2006/metadata/properties" xmlns:ns2="19a00bb8-6d7f-4e3c-8312-7f351bff4d26" xmlns:ns3="8989e98d-8211-4807-b8e1-a918a0aa67ff" targetNamespace="http://schemas.microsoft.com/office/2006/metadata/properties" ma:root="true" ma:fieldsID="4d7144c2b6cc1c2b5cfe9838ed798c9e" ns2:_="" ns3:_="">
    <xsd:import namespace="19a00bb8-6d7f-4e3c-8312-7f351bff4d26"/>
    <xsd:import namespace="8989e98d-8211-4807-b8e1-a918a0aa67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0bb8-6d7f-4e3c-8312-7f351bff4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9e98d-8211-4807-b8e1-a918a0aa67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989e98d-8211-4807-b8e1-a918a0aa67ff">
      <UserInfo>
        <DisplayName>Simmons, Michele - OSEC, DC</DisplayName>
        <AccountId>219</AccountId>
        <AccountType/>
      </UserInfo>
      <UserInfo>
        <DisplayName>Lewis, Kate - OSEC, DC</DisplayName>
        <AccountId>220</AccountId>
        <AccountType/>
      </UserInfo>
      <UserInfo>
        <DisplayName>Wester, Paul - REE-ARS</DisplayName>
        <AccountId>16</AccountId>
        <AccountType/>
      </UserInfo>
      <UserInfo>
        <DisplayName>Parr, Cynthia - REE-ARS</DisplayName>
        <AccountId>12</AccountId>
        <AccountType/>
      </UserInfo>
    </SharedWithUsers>
    <lcf76f155ced4ddcb4097134ff3c332f xmlns="19a00bb8-6d7f-4e3c-8312-7f351bff4d2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E587-DCE5-4512-97C6-3BB4A59E1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00bb8-6d7f-4e3c-8312-7f351bff4d26"/>
    <ds:schemaRef ds:uri="8989e98d-8211-4807-b8e1-a918a0aa6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9A6D6-6AE4-4874-99AB-B0DE6CBA46A9}">
  <ds:schemaRefs>
    <ds:schemaRef ds:uri="http://purl.org/dc/terms/"/>
    <ds:schemaRef ds:uri="8989e98d-8211-4807-b8e1-a918a0aa67ff"/>
    <ds:schemaRef ds:uri="http://schemas.microsoft.com/office/2006/documentManagement/types"/>
    <ds:schemaRef ds:uri="http://schemas.openxmlformats.org/package/2006/metadata/core-properties"/>
    <ds:schemaRef ds:uri="http://purl.org/dc/elements/1.1/"/>
    <ds:schemaRef ds:uri="http://purl.org/dc/dcmitype/"/>
    <ds:schemaRef ds:uri="19a00bb8-6d7f-4e3c-8312-7f351bff4d26"/>
    <ds:schemaRef ds:uri="http://schemas.microsoft.com/office/infopath/2007/PartnerControl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94AE4651-921F-4B34-A545-189C462838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26840</TotalTime>
  <Words>1238</Words>
  <Application>Microsoft Office PowerPoint</Application>
  <PresentationFormat>Widescreen</PresentationFormat>
  <Paragraphs>132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vt:lpstr>
      <vt:lpstr>Calibri</vt:lpstr>
      <vt:lpstr>Helvetica</vt:lpstr>
      <vt:lpstr>NAL Primary Theme</vt:lpstr>
      <vt:lpstr>For assistance in accessing this document, please contact nareee@usda.gov.</vt:lpstr>
      <vt:lpstr>Update on Public Access to  USDA Research Data and Publications</vt:lpstr>
      <vt:lpstr>  Public access makes scientific information freely available to all.   Benefits of public access include:</vt:lpstr>
      <vt:lpstr>Background</vt:lpstr>
      <vt:lpstr>New requirements</vt:lpstr>
      <vt:lpstr>USDA Implementation Plan</vt:lpstr>
      <vt:lpstr>Elements of the USDA Implementation Plan</vt:lpstr>
      <vt:lpstr>USDA Implementation Plan cont’d</vt:lpstr>
      <vt:lpstr>USDA Implementation Plan cont’d</vt:lpstr>
      <vt:lpstr>Next steps</vt:lpstr>
      <vt:lpstr>PowerPoint Presentation</vt:lpstr>
      <vt:lpstr>How you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Access to Scholarly Publications and Digital Scientific Research Data</dc:title>
  <dc:creator>Paseka, Rachel (CTR) - REE-ARS, Beltsville, MD</dc:creator>
  <cp:lastModifiedBy>Ball, Sandra - REE-ARS</cp:lastModifiedBy>
  <cp:revision>7</cp:revision>
  <dcterms:created xsi:type="dcterms:W3CDTF">2021-10-08T13:48:06Z</dcterms:created>
  <dcterms:modified xsi:type="dcterms:W3CDTF">2023-07-10T15:39:27Z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0x010100D783928CA0618E4D9C974D383EE94B9A</vt:lpwstr>
  </property>
</Properties>
</file>