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882" r:id="rId5"/>
    <p:sldId id="293" r:id="rId6"/>
    <p:sldId id="1881" r:id="rId7"/>
    <p:sldId id="1874" r:id="rId8"/>
    <p:sldId id="1879" r:id="rId9"/>
    <p:sldId id="1880" r:id="rId10"/>
    <p:sldId id="18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, Sandra - REE-ARS" userId="fca1229e-0f9d-4ff3-93aa-6a5d757c41ec" providerId="ADAL" clId="{E4B78B18-9D6B-4125-A3FE-16926BFF2554}"/>
    <pc:docChg chg="custSel addSld modSld sldOrd">
      <pc:chgData name="Ball, Sandra - REE-ARS" userId="fca1229e-0f9d-4ff3-93aa-6a5d757c41ec" providerId="ADAL" clId="{E4B78B18-9D6B-4125-A3FE-16926BFF2554}" dt="2023-07-10T16:10:04.649" v="5" actId="478"/>
      <pc:docMkLst>
        <pc:docMk/>
      </pc:docMkLst>
      <pc:sldChg chg="addSp delSp modSp new mod ord modClrScheme chgLayout">
        <pc:chgData name="Ball, Sandra - REE-ARS" userId="fca1229e-0f9d-4ff3-93aa-6a5d757c41ec" providerId="ADAL" clId="{E4B78B18-9D6B-4125-A3FE-16926BFF2554}" dt="2023-07-10T16:10:04.649" v="5" actId="478"/>
        <pc:sldMkLst>
          <pc:docMk/>
          <pc:sldMk cId="4044167023" sldId="1882"/>
        </pc:sldMkLst>
        <pc:spChg chg="del mod ord">
          <ac:chgData name="Ball, Sandra - REE-ARS" userId="fca1229e-0f9d-4ff3-93aa-6a5d757c41ec" providerId="ADAL" clId="{E4B78B18-9D6B-4125-A3FE-16926BFF2554}" dt="2023-07-10T16:09:56.076" v="3" actId="700"/>
          <ac:spMkLst>
            <pc:docMk/>
            <pc:sldMk cId="4044167023" sldId="1882"/>
            <ac:spMk id="2" creationId="{C9A2DADC-27FA-17EB-877B-66D402A9BA81}"/>
          </ac:spMkLst>
        </pc:spChg>
        <pc:spChg chg="del">
          <ac:chgData name="Ball, Sandra - REE-ARS" userId="fca1229e-0f9d-4ff3-93aa-6a5d757c41ec" providerId="ADAL" clId="{E4B78B18-9D6B-4125-A3FE-16926BFF2554}" dt="2023-07-10T16:09:56.076" v="3" actId="700"/>
          <ac:spMkLst>
            <pc:docMk/>
            <pc:sldMk cId="4044167023" sldId="1882"/>
            <ac:spMk id="3" creationId="{3A1AF0C3-369B-6394-0FE2-05C7AD6EC7EA}"/>
          </ac:spMkLst>
        </pc:spChg>
        <pc:spChg chg="del">
          <ac:chgData name="Ball, Sandra - REE-ARS" userId="fca1229e-0f9d-4ff3-93aa-6a5d757c41ec" providerId="ADAL" clId="{E4B78B18-9D6B-4125-A3FE-16926BFF2554}" dt="2023-07-10T16:09:56.076" v="3" actId="700"/>
          <ac:spMkLst>
            <pc:docMk/>
            <pc:sldMk cId="4044167023" sldId="1882"/>
            <ac:spMk id="4" creationId="{1EDBDA38-1634-9674-0397-34C502F07F2F}"/>
          </ac:spMkLst>
        </pc:spChg>
        <pc:spChg chg="del">
          <ac:chgData name="Ball, Sandra - REE-ARS" userId="fca1229e-0f9d-4ff3-93aa-6a5d757c41ec" providerId="ADAL" clId="{E4B78B18-9D6B-4125-A3FE-16926BFF2554}" dt="2023-07-10T16:09:56.076" v="3" actId="700"/>
          <ac:spMkLst>
            <pc:docMk/>
            <pc:sldMk cId="4044167023" sldId="1882"/>
            <ac:spMk id="5" creationId="{1F2F4315-2D68-93FB-7491-9725492FC237}"/>
          </ac:spMkLst>
        </pc:spChg>
        <pc:spChg chg="add mod ord">
          <ac:chgData name="Ball, Sandra - REE-ARS" userId="fca1229e-0f9d-4ff3-93aa-6a5d757c41ec" providerId="ADAL" clId="{E4B78B18-9D6B-4125-A3FE-16926BFF2554}" dt="2023-07-10T16:10:01.598" v="4"/>
          <ac:spMkLst>
            <pc:docMk/>
            <pc:sldMk cId="4044167023" sldId="1882"/>
            <ac:spMk id="6" creationId="{540AB6CD-FFF9-873C-131A-57E28E332212}"/>
          </ac:spMkLst>
        </pc:spChg>
        <pc:spChg chg="add del mod ord">
          <ac:chgData name="Ball, Sandra - REE-ARS" userId="fca1229e-0f9d-4ff3-93aa-6a5d757c41ec" providerId="ADAL" clId="{E4B78B18-9D6B-4125-A3FE-16926BFF2554}" dt="2023-07-10T16:10:04.649" v="5" actId="478"/>
          <ac:spMkLst>
            <pc:docMk/>
            <pc:sldMk cId="4044167023" sldId="1882"/>
            <ac:spMk id="7" creationId="{ABA6EEF4-0499-1C31-AB81-B22ED16DD9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9A454-0221-49FF-ACDE-BCCCC1A28124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3A1B-DCDB-4328-A381-9CF83FFC2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9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92A3-8767-CF49-A6E2-44C109D593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92A3-8767-CF49-A6E2-44C109D593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92A3-8767-CF49-A6E2-44C109D593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92A3-8767-CF49-A6E2-44C109D593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0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92A3-8767-CF49-A6E2-44C109D593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5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A831-EFAC-748E-8D18-BDCB3840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B5041-3E67-F1E4-5625-033249941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393A1-8E4F-B0D8-842B-10285047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BEDB3-07C8-7C13-64C1-36A78C1C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B358-273E-1209-7563-F94CDB24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589F-9715-CA5D-6132-25C3DCCE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D182-510D-F7C9-9A00-73C2CEC5A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2409-89A3-97C8-9320-A27DD7B3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A5D6D-943E-2B7A-8B8B-899FADAD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54FF-2814-2F7A-BC5B-78749631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9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059BE-6719-73E2-FD4E-71A31A235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7CED3-27C3-9BFF-6A74-5FC51AF21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7FA3F-33C4-F322-CE83-9CED339A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720C-216E-8E97-607E-3563A3FF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2D1A-83CE-F642-D7DC-FD7374F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0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E00B58-AB7A-BC4F-B6C6-EA6D7A84E755}"/>
              </a:ext>
            </a:extLst>
          </p:cNvPr>
          <p:cNvSpPr/>
          <p:nvPr userDrawn="1"/>
        </p:nvSpPr>
        <p:spPr>
          <a:xfrm>
            <a:off x="0" y="6062134"/>
            <a:ext cx="12192000" cy="795866"/>
          </a:xfrm>
          <a:prstGeom prst="rect">
            <a:avLst/>
          </a:prstGeom>
          <a:solidFill>
            <a:srgbClr val="C39C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37C22-D70B-094B-AEE4-86A82CE260DB}"/>
              </a:ext>
            </a:extLst>
          </p:cNvPr>
          <p:cNvSpPr txBox="1"/>
          <p:nvPr userDrawn="1"/>
        </p:nvSpPr>
        <p:spPr>
          <a:xfrm>
            <a:off x="9508508" y="6196984"/>
            <a:ext cx="2468813" cy="55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NAREEE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Advisory Board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AB4C98-C277-694D-87A9-DAF36776E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6174173"/>
            <a:ext cx="2952117" cy="64577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2AE350-15B8-4348-B029-46710F087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585788"/>
            <a:ext cx="4949273" cy="646664"/>
          </a:xfrm>
        </p:spPr>
        <p:txBody>
          <a:bodyPr/>
          <a:lstStyle>
            <a:lvl1pPr marL="0" indent="0">
              <a:buNone/>
              <a:defRPr>
                <a:solidFill>
                  <a:srgbClr val="6EAFAF"/>
                </a:solidFill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D0B70F-8C92-884D-94F5-E541213465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1232452"/>
            <a:ext cx="4966595" cy="71893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Slide Subtitle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003AB7A-8B7C-0D4B-B225-508F933C5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163" y="0"/>
            <a:ext cx="6446837" cy="6062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9875C-7EEC-8545-9C4C-E34077B782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" y="2087563"/>
            <a:ext cx="4949825" cy="3746500"/>
          </a:xfrm>
        </p:spPr>
        <p:txBody>
          <a:bodyPr/>
          <a:lstStyle>
            <a:lvl1pPr>
              <a:buClr>
                <a:srgbClr val="6EAFAF"/>
              </a:buClr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10614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62BA-01C0-AAA4-FD3C-907A56BB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05D4-A386-7511-9516-BBF8DF78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E56FB-7B03-418C-0DCE-80E6A0FF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D4B46-189B-8BE7-5A95-565AA961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0A51-301E-28FA-3A0A-0268DC12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6158-04A6-9201-A1DB-150515B1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21394-5E9C-F7B3-91EB-4A9FC3141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D2E9-B0B7-704A-50BF-72F25338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89EB5-01C2-A235-45FA-47F5F4C2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2789-8857-3282-2042-11B05CEB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0DF0-995D-A500-4160-566F608B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91168-1AFA-E37B-556A-A82ED4CE8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1B92-4E57-1558-379F-1F4C764F9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7FFBE-66C0-80AD-0B2A-46A5FB97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0B5D-065F-94F7-A3D5-06EFB0F5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C047-82AD-F730-FD6E-A8203CFF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3F1A-6ACD-92C4-5CCA-30AD2E19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EFB8-6152-7816-5CE8-3D0B6E04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68805-1EE7-0587-24BB-0A6C033A0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50777-00C9-9999-DF88-14C6E8D12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E1CAD-C6C2-9071-75E2-EDEE35805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5C00D-D3D3-9DEE-8F5B-7958C6C1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B972B-D1CE-CA04-3CAE-530356AB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FBC24-632E-641F-D8AA-B3A63EA4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DC2A-D002-AA74-D422-914173BA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F78EC-D0AF-C21C-B673-E8409B9C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CCF9F-5433-F7A6-22E3-20D9BB6E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7BA65-5667-0162-C800-E08F4E86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0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DA19D-E40A-BACE-2101-EB0B65A9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14356-AE38-5267-1D1B-326ABC26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6E0CF-C211-E62D-26E0-6E5DD9D0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4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77F4-4131-C96E-2802-8752486F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3129-BE2B-1AED-5BCA-4FF45DC28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47760-4CE7-330E-8F82-A33B69053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36261-479C-5482-A0A0-2C94DD66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EF5E1-F018-B878-765D-796EAA8D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7664-9673-65E8-DDCF-36FD16E2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BED4-F170-15DC-6FEF-F13EB956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DF4AD-F395-4481-AD43-8C72F1037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33EB3-D3F0-D41D-4CB4-CADDDCDFE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64E79-9822-A13D-23B8-68AA385B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33C50-324F-E1F2-16E4-E10A4043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96B0C-BE9F-1C7F-4E8B-6139E6FD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D1CB2-8AA6-8692-146A-61B11B13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2CE1C-6D85-8D7F-C6BE-F5B5F453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D0A6C-4060-4241-2A04-ED70C369A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4AC6-5C94-42F3-8719-9171116AFAD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473C-1432-8E03-FB77-313216148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C7CF-A43C-A3AD-EB21-4DB2DE55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09F0-5C89-47C1-9E21-1786D8EC5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8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0AB6CD-FFF9-873C-131A-57E28E33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assistance in accessing this document, please contact nareee@usda.gov.</a:t>
            </a:r>
          </a:p>
        </p:txBody>
      </p:sp>
    </p:spTree>
    <p:extLst>
      <p:ext uri="{BB962C8B-B14F-4D97-AF65-F5344CB8AC3E}">
        <p14:creationId xmlns:p14="http://schemas.microsoft.com/office/powerpoint/2010/main" val="404416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953" y="683241"/>
            <a:ext cx="5362561" cy="646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Citrus Disease Subcommittee (CDS)</a:t>
            </a:r>
            <a:endParaRPr lang="en-US" sz="2400" dirty="0">
              <a:cs typeface="Calibri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F1A58737-B129-872C-4C0C-301D57A576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91" b="91"/>
          <a:stretch/>
        </p:blipFill>
        <p:spPr>
          <a:xfrm>
            <a:off x="5851114" y="0"/>
            <a:ext cx="6340727" cy="606266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953" y="1268466"/>
            <a:ext cx="4949825" cy="432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j-lt"/>
                <a:cs typeface="+mj-lt"/>
              </a:rPr>
              <a:t>Advises USDA on citrus research, extension, and development needs; engages in regular consultation and collaboration with USDA and other organizations involved in citrus; and provides recommendations for research and extension activities related to citrus disease.</a:t>
            </a:r>
          </a:p>
          <a:p>
            <a:r>
              <a:rPr lang="en-US" sz="2000" dirty="0">
                <a:cs typeface="Calibri"/>
              </a:rPr>
              <a:t>Work products:</a:t>
            </a:r>
          </a:p>
          <a:p>
            <a:pPr lvl="1"/>
            <a:r>
              <a:rPr lang="en-US" sz="2000" dirty="0">
                <a:cs typeface="Calibri"/>
              </a:rPr>
              <a:t>FY2022 – CDS Research Priorities for NIFA’s FY2023 ECDRE Program</a:t>
            </a:r>
            <a:endParaRPr lang="en-US" sz="2000" dirty="0">
              <a:highlight>
                <a:srgbClr val="FFFF00"/>
              </a:highlight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FY2023 – CDS Research Priorities for NIFA’s FY2024 ECDRE Program</a:t>
            </a:r>
            <a:endParaRPr lang="en-US" sz="21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3F63D-69FC-D646-8A94-B980D18F6B8D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9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2C66F-E133-7130-497B-1BAD7F9E3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890" y="424695"/>
            <a:ext cx="4949273" cy="646664"/>
          </a:xfrm>
        </p:spPr>
        <p:txBody>
          <a:bodyPr/>
          <a:lstStyle/>
          <a:p>
            <a:r>
              <a:rPr lang="en-US" sz="2800" dirty="0">
                <a:cs typeface="Calibri"/>
              </a:rPr>
              <a:t>Outcome of 2022 CDS Meetings:</a:t>
            </a:r>
          </a:p>
          <a:p>
            <a:endParaRPr lang="en-US" dirty="0"/>
          </a:p>
        </p:txBody>
      </p:sp>
      <p:pic>
        <p:nvPicPr>
          <p:cNvPr id="4" name="Picture Placeholder 3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071EC9ED-482A-A49C-469C-8CFB41A60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14554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3655A3-29BB-2932-D138-E9FF0A585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5" y="1071359"/>
            <a:ext cx="4949825" cy="4669118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+mn-lt"/>
                <a:cs typeface="Calibri"/>
              </a:rPr>
              <a:t>CDS decided not to push for additional coordinating network projects, one CN was approved and funded in 2022.</a:t>
            </a:r>
          </a:p>
          <a:p>
            <a:r>
              <a:rPr lang="en-US" sz="1900" dirty="0">
                <a:latin typeface="+mn-lt"/>
                <a:cs typeface="Calibri"/>
              </a:rPr>
              <a:t>CA on a different path than FL &amp; TX</a:t>
            </a:r>
          </a:p>
          <a:p>
            <a:pPr lvl="1"/>
            <a:r>
              <a:rPr lang="en-US" sz="1800" dirty="0">
                <a:latin typeface="+mn-lt"/>
                <a:cs typeface="Calibri"/>
              </a:rPr>
              <a:t>“</a:t>
            </a:r>
            <a:r>
              <a:rPr lang="en-US" sz="1800" dirty="0">
                <a:effectLst/>
                <a:latin typeface="+mn-lt"/>
              </a:rPr>
              <a:t>California currently is the least impacted by disease severity – it requires emphasis on regional Asian Citrus Psyllid (ACP) management and HLB detection. Florida and Texas benefit from curative treatments and optimized delivery systems to target therapies to HLB-stricken trees for rehabilitation.”</a:t>
            </a:r>
          </a:p>
          <a:p>
            <a:pPr algn="just"/>
            <a:r>
              <a:rPr lang="en-US" sz="1900" dirty="0">
                <a:latin typeface="+mn-lt"/>
              </a:rPr>
              <a:t>CDS chose to rank the priorities for the first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3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85" y="359909"/>
            <a:ext cx="5362561" cy="646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cs typeface="Calibri"/>
              </a:rPr>
              <a:t>FY2023 – The 9 CDS-Submitted Research Priorities for NIFA’s FY2024 ECDRE Program</a:t>
            </a:r>
            <a:endParaRPr lang="en-US" sz="2400" dirty="0">
              <a:highlight>
                <a:srgbClr val="FFFF00"/>
              </a:highlight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567" y="985936"/>
            <a:ext cx="4949825" cy="470962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 algn="l" rtl="0" fontAlgn="base">
              <a:buNone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+mn-lt"/>
              </a:rPr>
              <a:t>1. Progress in the development of commercial citrus varieties (rootstocks and scions) for both fresh and processed markets, with genetic tolerance and resistance to HLB using traditional breeding techniques and/or gene editing</a:t>
            </a:r>
            <a:endParaRPr lang="en-US" sz="2300" dirty="0">
              <a:solidFill>
                <a:srgbClr val="000000"/>
              </a:solidFill>
              <a:latin typeface="+mn-lt"/>
            </a:endParaRPr>
          </a:p>
          <a:p>
            <a:pPr marL="0" indent="0" algn="l" rtl="0" fontAlgn="base">
              <a:buNone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+mn-lt"/>
              </a:rPr>
              <a:t>2. Regional management or eradication of ACP on commercial citrus groves and residential plantings; management strategies should incorporate appropriate resistance management measures. </a:t>
            </a:r>
          </a:p>
          <a:p>
            <a:pPr marL="0" indent="0" algn="l" rtl="0" fontAlgn="base">
              <a:buNone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+mn-lt"/>
              </a:rPr>
              <a:t>3. Optimized detection and surveillance programs for ACP and/or HLB. Detection and surveillance programs should incorporate all effective tools and tactics, including psyllid attractants, predictive models of psyllid movement and dispersal, and early detection of HLB/ CLas (based on an understanding of mechanisms).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3F63D-69FC-D646-8A94-B980D18F6B8D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A picture containing fruit, produce, natural foods, calamondin&#10;&#10;Description automatically generated">
            <a:extLst>
              <a:ext uri="{FF2B5EF4-FFF2-40B4-BE49-F238E27FC236}">
                <a16:creationId xmlns:a16="http://schemas.microsoft.com/office/drawing/2014/main" id="{83D9C708-5663-958A-886D-5DC21D1319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r="25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48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85" y="359909"/>
            <a:ext cx="5362561" cy="646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cs typeface="Calibri"/>
              </a:rPr>
              <a:t>FY2023 – The 9 CDS-Submitted Research Priorities for NIFA’s FY2024 ECDRE Program</a:t>
            </a:r>
            <a:endParaRPr lang="en-US" sz="2400" dirty="0">
              <a:highlight>
                <a:srgbClr val="FFFF00"/>
              </a:highlight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567" y="1262935"/>
            <a:ext cx="4949825" cy="4552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4.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A cure for HLB-infected trees and strategies for maintaining their productivity.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5.A delivery system for therapeutics, nutrition and other HLB solutions.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6. Consolidation of screening efforts for intervention targets and reduction of candidate lists to include only those most worthy of advanced testing and commercialization. </a:t>
            </a:r>
            <a:endParaRPr lang="en-US" sz="20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3F63D-69FC-D646-8A94-B980D18F6B8D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EC56CE-B735-CD21-C35E-C4502F5D1F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7" descr="A picture containing fruit, produce, natural foods, calamondin&#10;&#10;Description automatically generated">
            <a:extLst>
              <a:ext uri="{FF2B5EF4-FFF2-40B4-BE49-F238E27FC236}">
                <a16:creationId xmlns:a16="http://schemas.microsoft.com/office/drawing/2014/main" id="{99165593-0377-C9DF-F0F6-FA2C2B06E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r="25199"/>
          <a:stretch>
            <a:fillRect/>
          </a:stretch>
        </p:blipFill>
        <p:spPr>
          <a:xfrm>
            <a:off x="5745163" y="0"/>
            <a:ext cx="6446837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0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85" y="359909"/>
            <a:ext cx="5362561" cy="646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cs typeface="Calibri"/>
              </a:rPr>
              <a:t>FY2023 – The 9 CDS-Submitted Research Priorities for NIFA’s FY2024 ECDRE Program</a:t>
            </a:r>
            <a:endParaRPr lang="en-US" sz="2400" dirty="0">
              <a:highlight>
                <a:srgbClr val="FFFF00"/>
              </a:highlight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567" y="1262935"/>
            <a:ext cx="4949825" cy="4552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7. A reliable technique for culturing CLas bacteria.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8. A better understanding of the HLB/vector/citrus pathosystem, including phloem biology, the movement of CLas and therapy into and through phloem, and the interaction of host, pathogen and vector (disease triangle).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Greater understanding of the ecology and interactions of the citrus production system and the citrus greening disease complex (HLB and ACP).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3F63D-69FC-D646-8A94-B980D18F6B8D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A picture containing fruit, produce, natural foods, calamondin&#10;&#10;Description automatically generated">
            <a:extLst>
              <a:ext uri="{FF2B5EF4-FFF2-40B4-BE49-F238E27FC236}">
                <a16:creationId xmlns:a16="http://schemas.microsoft.com/office/drawing/2014/main" id="{6F20F550-52C2-5A89-8DB5-24A7BE3253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r="25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885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385" y="359909"/>
            <a:ext cx="5362561" cy="646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FY2024 – CDS “Look Ahead”</a:t>
            </a:r>
            <a:endParaRPr lang="en-US" sz="2400" dirty="0">
              <a:highlight>
                <a:srgbClr val="FFFF00"/>
              </a:highlight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567" y="1262936"/>
            <a:ext cx="4949825" cy="43210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cs typeface="Calibri"/>
              </a:rPr>
              <a:t>November 2023 (FY2024) in person meeting in Washington, DC with NIFA leadership and past grant project directors is being planned</a:t>
            </a:r>
          </a:p>
          <a:p>
            <a:pPr lvl="1"/>
            <a:r>
              <a:rPr lang="en-US" sz="2000" dirty="0">
                <a:cs typeface="Calibri"/>
              </a:rPr>
              <a:t>Assess how current HLB-mitigation projects are progressing.  </a:t>
            </a:r>
          </a:p>
          <a:p>
            <a:pPr lvl="1"/>
            <a:r>
              <a:rPr lang="en-US" sz="2000" b="1" dirty="0">
                <a:cs typeface="Calibri"/>
              </a:rPr>
              <a:t>A significant commercialized breakthrough regarding priorities 4 &amp; 5 was realized in early 2023. </a:t>
            </a:r>
            <a:r>
              <a:rPr lang="en-US" sz="2000" dirty="0">
                <a:cs typeface="Calibri"/>
              </a:rPr>
              <a:t>Oxytetracycline gained approval for use via trunk injection in FL, along with it came a commercially viable method of trunk injecting trees.  It’s still too early to quantify how successful it is, but initial results look promising.</a:t>
            </a:r>
          </a:p>
          <a:p>
            <a:pPr lvl="1"/>
            <a:r>
              <a:rPr lang="en-US" sz="2000" dirty="0">
                <a:cs typeface="Calibri"/>
              </a:rPr>
              <a:t>Provide any new research priority recommendations for NIFA’s FY2025 ECDRE program</a:t>
            </a:r>
          </a:p>
          <a:p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3F63D-69FC-D646-8A94-B980D18F6B8D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Hands holding a small plant&#10;&#10;Description automatically generated with low confidence">
            <a:extLst>
              <a:ext uri="{FF2B5EF4-FFF2-40B4-BE49-F238E27FC236}">
                <a16:creationId xmlns:a16="http://schemas.microsoft.com/office/drawing/2014/main" id="{2938DF68-3462-CECB-217B-E780690A12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6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62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3928CA0618E4D9C974D383EE94B9A" ma:contentTypeVersion="11" ma:contentTypeDescription="Create a new document." ma:contentTypeScope="" ma:versionID="930df08a9f495fa70db3a5d9eea4f16f">
  <xsd:schema xmlns:xsd="http://www.w3.org/2001/XMLSchema" xmlns:xs="http://www.w3.org/2001/XMLSchema" xmlns:p="http://schemas.microsoft.com/office/2006/metadata/properties" xmlns:ns2="19a00bb8-6d7f-4e3c-8312-7f351bff4d26" xmlns:ns3="8989e98d-8211-4807-b8e1-a918a0aa67ff" targetNamespace="http://schemas.microsoft.com/office/2006/metadata/properties" ma:root="true" ma:fieldsID="4d7144c2b6cc1c2b5cfe9838ed798c9e" ns2:_="" ns3:_="">
    <xsd:import namespace="19a00bb8-6d7f-4e3c-8312-7f351bff4d26"/>
    <xsd:import namespace="8989e98d-8211-4807-b8e1-a918a0aa6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0bb8-6d7f-4e3c-8312-7f351bff4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e98d-8211-4807-b8e1-a918a0aa6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00bb8-6d7f-4e3c-8312-7f351bff4d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1599B7-DA35-4FC0-A89A-DB886F354D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CAD4D-6DF8-406C-BD5F-8DD4F24BB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0bb8-6d7f-4e3c-8312-7f351bff4d26"/>
    <ds:schemaRef ds:uri="8989e98d-8211-4807-b8e1-a918a0aa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CA97A6-77D8-439E-8C57-6861C1F4CA81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8989e98d-8211-4807-b8e1-a918a0aa67ff"/>
    <ds:schemaRef ds:uri="http://schemas.microsoft.com/office/2006/metadata/properties"/>
    <ds:schemaRef ds:uri="http://schemas.openxmlformats.org/package/2006/metadata/core-properties"/>
    <ds:schemaRef ds:uri="19a00bb8-6d7f-4e3c-8312-7f351bff4d2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575</Words>
  <Application>Microsoft Office PowerPoint</Application>
  <PresentationFormat>Widescreen</PresentationFormat>
  <Paragraphs>45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For assistance in accessing this document, please contact nareee@usda.gov.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Kate - OSEC, DC</dc:creator>
  <cp:lastModifiedBy>Ball, Sandra - REE-ARS</cp:lastModifiedBy>
  <cp:revision>8</cp:revision>
  <dcterms:created xsi:type="dcterms:W3CDTF">2023-06-02T17:38:24Z</dcterms:created>
  <dcterms:modified xsi:type="dcterms:W3CDTF">2023-07-10T16:10:06Z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0x010100D783928CA0618E4D9C974D383EE94B9A</vt:lpwstr>
  </property>
  <property fmtid="{D5CDD505-2E9C-101B-9397-08002B2CF9AE}" pid="3" name="MediaServiceImageTags">
    <vt:lpwstr/>
  </property>
</Properties>
</file>