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822" r:id="rId5"/>
    <p:sldId id="262" r:id="rId6"/>
    <p:sldId id="263" r:id="rId7"/>
    <p:sldId id="817" r:id="rId8"/>
    <p:sldId id="815" r:id="rId9"/>
    <p:sldId id="287" r:id="rId10"/>
    <p:sldId id="816" r:id="rId11"/>
    <p:sldId id="818" r:id="rId12"/>
    <p:sldId id="819" r:id="rId13"/>
    <p:sldId id="820" r:id="rId14"/>
    <p:sldId id="8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, Sandra - REE-ARS" userId="fca1229e-0f9d-4ff3-93aa-6a5d757c41ec" providerId="ADAL" clId="{C5958996-A482-446D-B831-BF17B6D88100}"/>
    <pc:docChg chg="custSel addSld modSld sldOrd">
      <pc:chgData name="Ball, Sandra - REE-ARS" userId="fca1229e-0f9d-4ff3-93aa-6a5d757c41ec" providerId="ADAL" clId="{C5958996-A482-446D-B831-BF17B6D88100}" dt="2023-07-10T15:43:47.061" v="5" actId="478"/>
      <pc:docMkLst>
        <pc:docMk/>
      </pc:docMkLst>
      <pc:sldChg chg="addSp delSp modSp new mod ord modClrScheme chgLayout">
        <pc:chgData name="Ball, Sandra - REE-ARS" userId="fca1229e-0f9d-4ff3-93aa-6a5d757c41ec" providerId="ADAL" clId="{C5958996-A482-446D-B831-BF17B6D88100}" dt="2023-07-10T15:43:47.061" v="5" actId="478"/>
        <pc:sldMkLst>
          <pc:docMk/>
          <pc:sldMk cId="740651429" sldId="822"/>
        </pc:sldMkLst>
        <pc:spChg chg="add mod">
          <ac:chgData name="Ball, Sandra - REE-ARS" userId="fca1229e-0f9d-4ff3-93aa-6a5d757c41ec" providerId="ADAL" clId="{C5958996-A482-446D-B831-BF17B6D88100}" dt="2023-07-10T15:43:42.978" v="4"/>
          <ac:spMkLst>
            <pc:docMk/>
            <pc:sldMk cId="740651429" sldId="822"/>
            <ac:spMk id="2" creationId="{C3206E0E-582C-DED7-6BE5-305940747BAB}"/>
          </ac:spMkLst>
        </pc:spChg>
        <pc:spChg chg="add del mod">
          <ac:chgData name="Ball, Sandra - REE-ARS" userId="fca1229e-0f9d-4ff3-93aa-6a5d757c41ec" providerId="ADAL" clId="{C5958996-A482-446D-B831-BF17B6D88100}" dt="2023-07-10T15:43:47.061" v="5" actId="478"/>
          <ac:spMkLst>
            <pc:docMk/>
            <pc:sldMk cId="740651429" sldId="822"/>
            <ac:spMk id="3" creationId="{D7ED4D3E-9B9F-9BA8-D6E8-2B9FD1B0B7B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.sharepoint.com/sites/REE-NIFA-AFRI/Shared%20Documents/AFRI%20Annual%20Review/AFRI%20Annual%20Review%202022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.sharepoint.com/sites/REE-NIFA-AFRI/Shared%20Documents/AFRI%20Annual%20Review/AFRI%20Annual%20Review%202022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.sharepoint.com/sites/REE-NIFA-AFRI/Shared%20Documents/AFRI%20Annual%20Review/AFRI%20Annual%20Review%202022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.sharepoint.com/sites/REE-NIFA-AFRI/Shared%20Documents/AFRI%20Annual%20Review/AFRI%20Annual%20Review%202022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1'!$A$2:$A$16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'Fig 1'!$B$2:$B$16</c:f>
              <c:numCache>
                <c:formatCode>General</c:formatCode>
                <c:ptCount val="15"/>
                <c:pt idx="0">
                  <c:v>202</c:v>
                </c:pt>
                <c:pt idx="1">
                  <c:v>262</c:v>
                </c:pt>
                <c:pt idx="2">
                  <c:v>264</c:v>
                </c:pt>
                <c:pt idx="3">
                  <c:v>264</c:v>
                </c:pt>
                <c:pt idx="4">
                  <c:v>276</c:v>
                </c:pt>
                <c:pt idx="5">
                  <c:v>316</c:v>
                </c:pt>
                <c:pt idx="6">
                  <c:v>325</c:v>
                </c:pt>
                <c:pt idx="7">
                  <c:v>350</c:v>
                </c:pt>
                <c:pt idx="8">
                  <c:v>375</c:v>
                </c:pt>
                <c:pt idx="9">
                  <c:v>400</c:v>
                </c:pt>
                <c:pt idx="10">
                  <c:v>415</c:v>
                </c:pt>
                <c:pt idx="11">
                  <c:v>425</c:v>
                </c:pt>
                <c:pt idx="12">
                  <c:v>435</c:v>
                </c:pt>
                <c:pt idx="13">
                  <c:v>445</c:v>
                </c:pt>
                <c:pt idx="14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7-4DED-ABE1-5FE9172A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7"/>
        <c:axId val="909707632"/>
        <c:axId val="1034628048"/>
      </c:barChart>
      <c:catAx>
        <c:axId val="90970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Funding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28048"/>
        <c:crosses val="autoZero"/>
        <c:auto val="1"/>
        <c:lblAlgn val="ctr"/>
        <c:lblOffset val="100"/>
        <c:noMultiLvlLbl val="0"/>
      </c:catAx>
      <c:valAx>
        <c:axId val="103462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Millions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0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noFill/>
              <a:ln w="2540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27D-4026-8EAE-912923A8E1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1'!$A$3:$A$17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'Fig 1'!$B$3:$B$17</c:f>
              <c:numCache>
                <c:formatCode>General</c:formatCode>
                <c:ptCount val="15"/>
                <c:pt idx="0">
                  <c:v>262</c:v>
                </c:pt>
                <c:pt idx="1">
                  <c:v>264</c:v>
                </c:pt>
                <c:pt idx="2">
                  <c:v>264</c:v>
                </c:pt>
                <c:pt idx="3">
                  <c:v>276</c:v>
                </c:pt>
                <c:pt idx="4">
                  <c:v>316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415</c:v>
                </c:pt>
                <c:pt idx="10">
                  <c:v>425</c:v>
                </c:pt>
                <c:pt idx="11">
                  <c:v>435</c:v>
                </c:pt>
                <c:pt idx="12">
                  <c:v>445</c:v>
                </c:pt>
                <c:pt idx="13">
                  <c:v>455</c:v>
                </c:pt>
                <c:pt idx="14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7-4DED-ABE1-5FE9172A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7"/>
        <c:axId val="909707632"/>
        <c:axId val="1034628048"/>
      </c:barChart>
      <c:catAx>
        <c:axId val="90970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Funding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28048"/>
        <c:crosses val="autoZero"/>
        <c:auto val="1"/>
        <c:lblAlgn val="ctr"/>
        <c:lblOffset val="100"/>
        <c:noMultiLvlLbl val="0"/>
      </c:catAx>
      <c:valAx>
        <c:axId val="103462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Millions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0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1'!$A$2:$A$16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'Fig 1'!$B$2:$B$16</c:f>
              <c:numCache>
                <c:formatCode>0</c:formatCode>
                <c:ptCount val="15"/>
                <c:pt idx="0">
                  <c:v>256.5</c:v>
                </c:pt>
                <c:pt idx="1">
                  <c:v>201.5</c:v>
                </c:pt>
                <c:pt idx="2">
                  <c:v>428.8</c:v>
                </c:pt>
                <c:pt idx="3">
                  <c:v>324.7</c:v>
                </c:pt>
                <c:pt idx="4">
                  <c:v>325</c:v>
                </c:pt>
                <c:pt idx="5">
                  <c:v>383.4</c:v>
                </c:pt>
                <c:pt idx="6">
                  <c:v>325</c:v>
                </c:pt>
                <c:pt idx="7">
                  <c:v>450</c:v>
                </c:pt>
                <c:pt idx="8">
                  <c:v>375</c:v>
                </c:pt>
                <c:pt idx="9">
                  <c:v>700</c:v>
                </c:pt>
                <c:pt idx="10">
                  <c:v>375</c:v>
                </c:pt>
                <c:pt idx="11">
                  <c:v>500</c:v>
                </c:pt>
                <c:pt idx="12">
                  <c:v>500</c:v>
                </c:pt>
                <c:pt idx="13">
                  <c:v>600</c:v>
                </c:pt>
                <c:pt idx="14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7-4DED-ABE1-5FE9172AF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7"/>
        <c:axId val="909707632"/>
        <c:axId val="1034628048"/>
      </c:barChart>
      <c:catAx>
        <c:axId val="90970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Funding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28048"/>
        <c:crosses val="autoZero"/>
        <c:auto val="1"/>
        <c:lblAlgn val="ctr"/>
        <c:lblOffset val="100"/>
        <c:noMultiLvlLbl val="0"/>
      </c:catAx>
      <c:valAx>
        <c:axId val="103462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Millions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0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1'!$A$2:$A$17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'Fig 1'!$B$2:$B$17</c:f>
              <c:numCache>
                <c:formatCode>0</c:formatCode>
                <c:ptCount val="16"/>
                <c:pt idx="0">
                  <c:v>256.5</c:v>
                </c:pt>
                <c:pt idx="1">
                  <c:v>201.5</c:v>
                </c:pt>
                <c:pt idx="2">
                  <c:v>428.8</c:v>
                </c:pt>
                <c:pt idx="3">
                  <c:v>324.7</c:v>
                </c:pt>
                <c:pt idx="4">
                  <c:v>325</c:v>
                </c:pt>
                <c:pt idx="5">
                  <c:v>383.4</c:v>
                </c:pt>
                <c:pt idx="6">
                  <c:v>325</c:v>
                </c:pt>
                <c:pt idx="7">
                  <c:v>450</c:v>
                </c:pt>
                <c:pt idx="8">
                  <c:v>375</c:v>
                </c:pt>
                <c:pt idx="9">
                  <c:v>700</c:v>
                </c:pt>
                <c:pt idx="10">
                  <c:v>375</c:v>
                </c:pt>
                <c:pt idx="11">
                  <c:v>500</c:v>
                </c:pt>
                <c:pt idx="12">
                  <c:v>500</c:v>
                </c:pt>
                <c:pt idx="13">
                  <c:v>600</c:v>
                </c:pt>
                <c:pt idx="14">
                  <c:v>564</c:v>
                </c:pt>
                <c:pt idx="15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0-4C49-8248-0018C90FEBF2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1'!$A$2:$A$17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'Fig 1'!$C$2:$C$17</c:f>
              <c:numCache>
                <c:formatCode>General</c:formatCode>
                <c:ptCount val="16"/>
                <c:pt idx="0">
                  <c:v>202</c:v>
                </c:pt>
                <c:pt idx="1">
                  <c:v>262</c:v>
                </c:pt>
                <c:pt idx="2">
                  <c:v>264</c:v>
                </c:pt>
                <c:pt idx="3">
                  <c:v>264</c:v>
                </c:pt>
                <c:pt idx="4">
                  <c:v>276</c:v>
                </c:pt>
                <c:pt idx="5">
                  <c:v>316</c:v>
                </c:pt>
                <c:pt idx="6">
                  <c:v>325</c:v>
                </c:pt>
                <c:pt idx="7">
                  <c:v>350</c:v>
                </c:pt>
                <c:pt idx="8">
                  <c:v>375</c:v>
                </c:pt>
                <c:pt idx="9">
                  <c:v>400</c:v>
                </c:pt>
                <c:pt idx="10">
                  <c:v>415</c:v>
                </c:pt>
                <c:pt idx="11">
                  <c:v>425</c:v>
                </c:pt>
                <c:pt idx="12">
                  <c:v>435</c:v>
                </c:pt>
                <c:pt idx="13">
                  <c:v>445</c:v>
                </c:pt>
                <c:pt idx="14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0-4C49-8248-0018C90FE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909707632"/>
        <c:axId val="1034628048"/>
      </c:barChart>
      <c:catAx>
        <c:axId val="90970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Funding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628048"/>
        <c:crosses val="autoZero"/>
        <c:auto val="1"/>
        <c:lblAlgn val="ctr"/>
        <c:lblOffset val="100"/>
        <c:noMultiLvlLbl val="0"/>
      </c:catAx>
      <c:valAx>
        <c:axId val="103462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Millions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0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715C-ECED-48B5-93B5-FAC63B8D448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D383D-E983-4A71-89E2-A7704896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F2A0-2F4A-4AAF-B729-D6BF98977A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F2A0-2F4A-4AAF-B729-D6BF98977A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3B3F-E6B8-B8FF-924E-5AF3AE795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BBB7B-D6A8-E73C-E8DA-368411266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A9427-3885-B61E-8D2B-619F4360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B1907-DE61-2A8A-4C2E-F07C0826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4154-8EDA-6090-FEC1-26809826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7A87-292C-34AD-5D7E-0A31ACC4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021E6-8F16-4BF9-93DE-84AEAA8A0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9FE6-638C-3E91-0EF6-25AFE3DD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2BC9B-DCC7-21C7-A144-B9DAE48C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5B235-E5B4-DB03-B215-B2A0204D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C6F08-B9CF-3FDD-DB7F-C75FEE983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2E0A-7288-6360-CB04-EA97BC28E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AA275-F976-3E84-CF21-B1E5BDB1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8C5AF-7D47-6905-868D-DF7097AE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A486-FAE8-C6D7-9A07-CA1753D7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Gener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BCA7D29-C7DC-4213-88E0-7966E13E3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 of U.S. Department of Agriculture, National Institute of Food and Agriculture">
            <a:extLst>
              <a:ext uri="{FF2B5EF4-FFF2-40B4-BE49-F238E27FC236}">
                <a16:creationId xmlns:a16="http://schemas.microsoft.com/office/drawing/2014/main" id="{AF6EECDF-80F2-4769-BC94-C67564359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2" y="223107"/>
            <a:ext cx="5309319" cy="3696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069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&#10;&#10;Description automatically generated with medium confidence">
            <a:extLst>
              <a:ext uri="{FF2B5EF4-FFF2-40B4-BE49-F238E27FC236}">
                <a16:creationId xmlns:a16="http://schemas.microsoft.com/office/drawing/2014/main" id="{92A8D35F-07CE-45EF-A167-9E1DEE87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B6568D-9C5E-4BC3-8EC4-8DB95E69C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9200" y="1594885"/>
            <a:ext cx="10134600" cy="458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7477B2-9A2D-4D92-9805-DD526EB0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F24E-DE58-493E-87A9-8975CB1324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 of U.S. Department of Agriculture, National Institute of Food and Agriculture">
            <a:extLst>
              <a:ext uri="{FF2B5EF4-FFF2-40B4-BE49-F238E27FC236}">
                <a16:creationId xmlns:a16="http://schemas.microsoft.com/office/drawing/2014/main" id="{C223A0E9-689C-47C8-B6BF-2080FC4D7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2" y="223107"/>
            <a:ext cx="5309319" cy="3696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1684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2674-B739-1944-DE5C-E1887A10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87F0-5EAE-F93B-21B6-DFD1E0EA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13ED-1707-A24F-57C7-172C618F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A5071-25C7-349A-16B7-17367E2D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0268-FFAB-C2D0-BAED-5E61CA2D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2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3BF7-F4F7-371D-0FC4-408CC727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D44AE-6F2A-295C-521A-D58E47A8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376ED-3FB0-DF49-105D-27C050FA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FAB47-A518-E0C8-DBD6-B66E5E09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CEA6-CB03-8988-CA7C-57D8F58D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407A-5204-3888-CF61-CCE50A45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A2B7-BAD4-2E08-65CE-0EC4EF00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4C2D4-D455-7160-BE6F-7C72FC563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1F144-A684-4A41-40F2-75E2BC53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2574C-3268-F218-F36B-A8FC6345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329ED-F586-59E8-7F71-D2DD7F50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36A8-BC09-6183-25E5-86FC1E20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121AB-64D3-CF33-08A5-54B37C872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11364-E483-42A3-1538-E095D9DF4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732A2-0170-BA43-AC1D-6EC3F4846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D7571-343F-A89C-9AE0-7E8DF6441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FA61FC-73B8-CD26-2EEC-88462F80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6838F-BCC2-3FF1-461A-DC2B9179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2622B-56DF-733B-3C24-6D322AD0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3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B4B5-FB52-07D7-26BB-0387F999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34EF4-B6B9-C5D8-408A-AEEF6148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124AC-687B-8DDB-9A72-08E79E40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91D92-3904-B93D-970E-FB3754A3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4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724CA-086E-DE2B-8288-82934D74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32F53-A74A-7031-186D-B9E7E95E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ABE14-4ED8-F72F-0037-17213504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8743-E1C6-163B-2B64-3F407B32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6893F-A21D-E3C1-86D6-97F293D15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F0589-7E6D-1525-466E-A24DAF9E5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6027F-9987-B74E-6FD0-2FE9628B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4A8BC-4160-0DBD-49CF-45A76944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3B26-F9B9-CB8E-24B2-D1B4381C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4B79-86A5-FF72-9DB8-ED41FEC2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9AC1D-CA9E-1D38-49AC-6A664C0A8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8C69B-FC16-58C8-DB56-1D4FB5B2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FFA53-BBDC-9313-F9AF-312E329B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8A54-7CDB-FFF0-EA4D-5D3852E9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513B4-A51A-8C75-7DCC-A111DAD6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7C8EE-8AC4-9943-37B5-9C476E0C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11A51-8B50-4F80-13FB-89FA7262F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7186-264A-C137-0135-5F54CC893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1CCB-B018-406D-BDC0-D0373166E1D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611BE-8639-F29F-1288-371CD858E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B036F-EBC7-A617-F036-D8C35BA0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0DFA1-DE06-4422-B858-99BFC3A4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E0E-582C-DED7-6BE5-30594074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assistance in accessing this document, please contact nareee@usda.gov.</a:t>
            </a:r>
          </a:p>
        </p:txBody>
      </p:sp>
    </p:spTree>
    <p:extLst>
      <p:ext uri="{BB962C8B-B14F-4D97-AF65-F5344CB8AC3E}">
        <p14:creationId xmlns:p14="http://schemas.microsoft.com/office/powerpoint/2010/main" val="74065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A37DAA-E1DF-45B0-A3AB-F0E25484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2595967"/>
            <a:ext cx="7747334" cy="3328583"/>
          </a:xfrm>
        </p:spPr>
        <p:txBody>
          <a:bodyPr>
            <a:normAutofit/>
          </a:bodyPr>
          <a:lstStyle/>
          <a:p>
            <a:r>
              <a:rPr lang="en-US" sz="3600"/>
              <a:t>NIFA has rebuilt.</a:t>
            </a:r>
          </a:p>
          <a:p>
            <a:r>
              <a:rPr lang="en-US" sz="3600"/>
              <a:t>NIFA is investing right.</a:t>
            </a:r>
          </a:p>
          <a:p>
            <a:r>
              <a:rPr lang="en-US" sz="3600"/>
              <a:t>NIFA is listening!</a:t>
            </a:r>
          </a:p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FADDBDF-828C-473A-8C13-46C8096F7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3449" y="1047055"/>
            <a:ext cx="789622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“What is NIFA doing well?”</a:t>
            </a:r>
          </a:p>
        </p:txBody>
      </p:sp>
    </p:spTree>
    <p:extLst>
      <p:ext uri="{BB962C8B-B14F-4D97-AF65-F5344CB8AC3E}">
        <p14:creationId xmlns:p14="http://schemas.microsoft.com/office/powerpoint/2010/main" val="344162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642279-843B-43BE-95DE-741D0D998F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4914900"/>
            <a:ext cx="9010478" cy="462772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highlight>
                  <a:srgbClr val="000000"/>
                </a:highlight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03128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642279-843B-43BE-95DE-741D0D998F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4914900"/>
            <a:ext cx="9010478" cy="462772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highlight>
                  <a:srgbClr val="000000"/>
                </a:highlight>
              </a:rPr>
              <a:t>NAREEE Advisory Board Meeting</a:t>
            </a:r>
            <a:br>
              <a:rPr lang="en-US" sz="4000" b="1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en-US" sz="4000" b="1">
                <a:solidFill>
                  <a:schemeClr val="bg1"/>
                </a:solidFill>
                <a:highlight>
                  <a:srgbClr val="000000"/>
                </a:highlight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67316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A37DAA-E1DF-45B0-A3AB-F0E25484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38767"/>
            <a:ext cx="7747334" cy="4038197"/>
          </a:xfrm>
        </p:spPr>
        <p:txBody>
          <a:bodyPr>
            <a:normAutofit/>
          </a:bodyPr>
          <a:lstStyle/>
          <a:p>
            <a:r>
              <a:rPr lang="en-US" altLang="en-US"/>
              <a:t>Created by authorization in 2008 Farm Bill</a:t>
            </a:r>
          </a:p>
          <a:p>
            <a:pPr lvl="1"/>
            <a:r>
              <a:rPr lang="en-US" altLang="en-US"/>
              <a:t>Replaced the National Research Initiative (NRI)</a:t>
            </a:r>
          </a:p>
          <a:p>
            <a:pPr lvl="1"/>
            <a:r>
              <a:rPr lang="en-US" altLang="en-US"/>
              <a:t>Reauthorized in 2014 and 2018 Farm Bills</a:t>
            </a:r>
          </a:p>
          <a:p>
            <a:r>
              <a:rPr lang="en-US" altLang="en-US"/>
              <a:t>Nation’s flagship competitive grants program in food and agricultural sciences</a:t>
            </a:r>
          </a:p>
          <a:p>
            <a:pPr lvl="1"/>
            <a:r>
              <a:rPr lang="en-US" altLang="en-US"/>
              <a:t>Originally appropriated $202 million in 2009</a:t>
            </a:r>
          </a:p>
          <a:p>
            <a:pPr lvl="1"/>
            <a:r>
              <a:rPr lang="en-US" altLang="en-US"/>
              <a:t>Appropriated $455 million in FY 2023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FADDBDF-828C-473A-8C13-46C8096F7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6266" y="1047055"/>
            <a:ext cx="786163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AFRI Authorization and Funding</a:t>
            </a:r>
          </a:p>
        </p:txBody>
      </p:sp>
    </p:spTree>
    <p:extLst>
      <p:ext uri="{BB962C8B-B14F-4D97-AF65-F5344CB8AC3E}">
        <p14:creationId xmlns:p14="http://schemas.microsoft.com/office/powerpoint/2010/main" val="339091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AD81AF-DE48-2ABA-4D42-DE7B1A8F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AFRI Funding</a:t>
            </a:r>
          </a:p>
        </p:txBody>
      </p:sp>
      <p:graphicFrame>
        <p:nvGraphicFramePr>
          <p:cNvPr id="4" name="Chart 3" descr="Bar chart showing increase in total Agriculture Food Research Initiative (AFRI) funding from $202 million in 2009 to $455 million in 2023. ">
            <a:extLst>
              <a:ext uri="{FF2B5EF4-FFF2-40B4-BE49-F238E27FC236}">
                <a16:creationId xmlns:a16="http://schemas.microsoft.com/office/drawing/2014/main" id="{069C4A9D-4A41-479C-B593-8C0EAACDC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913674"/>
              </p:ext>
            </p:extLst>
          </p:nvPr>
        </p:nvGraphicFramePr>
        <p:xfrm>
          <a:off x="397042" y="1683989"/>
          <a:ext cx="11069694" cy="471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8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AD81AF-DE48-2ABA-4D42-DE7B1A8F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AFRI Funding</a:t>
            </a:r>
          </a:p>
        </p:txBody>
      </p:sp>
      <p:graphicFrame>
        <p:nvGraphicFramePr>
          <p:cNvPr id="4" name="Chart 3" descr="Bar chart showing increase in total Agriculture Food Research Initiative (AFRI) funding from $202 million in 2009 to $455 million in 2023. ">
            <a:extLst>
              <a:ext uri="{FF2B5EF4-FFF2-40B4-BE49-F238E27FC236}">
                <a16:creationId xmlns:a16="http://schemas.microsoft.com/office/drawing/2014/main" id="{069C4A9D-4A41-479C-B593-8C0EAACDC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587120"/>
              </p:ext>
            </p:extLst>
          </p:nvPr>
        </p:nvGraphicFramePr>
        <p:xfrm>
          <a:off x="397042" y="1683989"/>
          <a:ext cx="11069694" cy="471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3FC4DB-FBA6-8BBC-05D4-298F61183DDC}"/>
              </a:ext>
            </a:extLst>
          </p:cNvPr>
          <p:cNvSpPr txBox="1"/>
          <p:nvPr/>
        </p:nvSpPr>
        <p:spPr>
          <a:xfrm rot="16200000">
            <a:off x="9375227" y="3370752"/>
            <a:ext cx="323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President’s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79582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AD81AF-DE48-2ABA-4D42-DE7B1A8F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President’s Budget Requests for AFRI</a:t>
            </a:r>
          </a:p>
        </p:txBody>
      </p:sp>
      <p:graphicFrame>
        <p:nvGraphicFramePr>
          <p:cNvPr id="4" name="Chart 3" descr="Bar chart showing increase in total Agriculture Food Research Initiative (AFRI) funding from $202 million in 2009 to $455 million in 2023. ">
            <a:extLst>
              <a:ext uri="{FF2B5EF4-FFF2-40B4-BE49-F238E27FC236}">
                <a16:creationId xmlns:a16="http://schemas.microsoft.com/office/drawing/2014/main" id="{069C4A9D-4A41-479C-B593-8C0EAACDC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826648"/>
              </p:ext>
            </p:extLst>
          </p:nvPr>
        </p:nvGraphicFramePr>
        <p:xfrm>
          <a:off x="397042" y="1683989"/>
          <a:ext cx="11069694" cy="471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B0ACB0-3428-5D77-34CE-E8A837A37D9C}"/>
              </a:ext>
            </a:extLst>
          </p:cNvPr>
          <p:cNvSpPr txBox="1"/>
          <p:nvPr/>
        </p:nvSpPr>
        <p:spPr>
          <a:xfrm>
            <a:off x="861852" y="6203109"/>
            <a:ext cx="10796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* President’s budget request in 2009 was for the National Research Initiative before AFRI was authorized</a:t>
            </a:r>
          </a:p>
          <a:p>
            <a:r>
              <a:rPr lang="en-US"/>
              <a:t>** President’s budget request in 2018  was for $349 million plus a one-time addition of $351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67282-0331-D4CE-C45D-B60B95149CA7}"/>
              </a:ext>
            </a:extLst>
          </p:cNvPr>
          <p:cNvSpPr txBox="1"/>
          <p:nvPr/>
        </p:nvSpPr>
        <p:spPr>
          <a:xfrm>
            <a:off x="1953881" y="3873732"/>
            <a:ext cx="31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BB475-6E04-B4E6-B141-AA8D56F0398E}"/>
              </a:ext>
            </a:extLst>
          </p:cNvPr>
          <p:cNvSpPr txBox="1"/>
          <p:nvPr/>
        </p:nvSpPr>
        <p:spPr>
          <a:xfrm>
            <a:off x="7833369" y="192406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23049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AD81AF-DE48-2ABA-4D42-DE7B1A8F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6758" cy="1325563"/>
          </a:xfrm>
        </p:spPr>
        <p:txBody>
          <a:bodyPr/>
          <a:lstStyle/>
          <a:p>
            <a:r>
              <a:rPr lang="en-US"/>
              <a:t>President’s Budget vs. Enacted Funding for AFRI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D26134-B279-4738-B93A-4C41D91071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72325"/>
              </p:ext>
            </p:extLst>
          </p:nvPr>
        </p:nvGraphicFramePr>
        <p:xfrm>
          <a:off x="742951" y="1366464"/>
          <a:ext cx="10791824" cy="505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81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A37DAA-E1DF-45B0-A3AB-F0E25484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38767"/>
            <a:ext cx="7747334" cy="4038197"/>
          </a:xfrm>
        </p:spPr>
        <p:txBody>
          <a:bodyPr>
            <a:normAutofit/>
          </a:bodyPr>
          <a:lstStyle/>
          <a:p>
            <a:r>
              <a:rPr lang="en-US"/>
              <a:t>Total AFRI Funding $455,000,000 ~ $415,000,000 Payments to State</a:t>
            </a:r>
          </a:p>
          <a:p>
            <a:r>
              <a:rPr lang="en-US"/>
              <a:t>Foundational and Applied Science</a:t>
            </a:r>
          </a:p>
          <a:p>
            <a:pPr lvl="1"/>
            <a:r>
              <a:rPr lang="en-US"/>
              <a:t>$285,000,000 ($</a:t>
            </a:r>
            <a:r>
              <a:rPr lang="en-US">
                <a:cs typeface="Calibri"/>
              </a:rPr>
              <a:t>40-50,000,000 Interagency Programs)</a:t>
            </a:r>
          </a:p>
          <a:p>
            <a:r>
              <a:rPr lang="en-US"/>
              <a:t>Sustainable Agricultural Systems </a:t>
            </a:r>
          </a:p>
          <a:p>
            <a:pPr lvl="1"/>
            <a:r>
              <a:rPr lang="en-US"/>
              <a:t>$80,000,000</a:t>
            </a:r>
          </a:p>
          <a:p>
            <a:r>
              <a:rPr lang="en-US"/>
              <a:t>Education and Workforce Development</a:t>
            </a:r>
          </a:p>
          <a:p>
            <a:pPr lvl="1"/>
            <a:r>
              <a:rPr lang="en-US"/>
              <a:t>$50,000,000</a:t>
            </a: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FADDBDF-828C-473A-8C13-46C8096F7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3449" y="1047055"/>
            <a:ext cx="789622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Total FY 2023 Funding Available</a:t>
            </a:r>
          </a:p>
        </p:txBody>
      </p:sp>
    </p:spTree>
    <p:extLst>
      <p:ext uri="{BB962C8B-B14F-4D97-AF65-F5344CB8AC3E}">
        <p14:creationId xmlns:p14="http://schemas.microsoft.com/office/powerpoint/2010/main" val="12501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A37DAA-E1DF-45B0-A3AB-F0E25484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38767"/>
            <a:ext cx="7747334" cy="4038197"/>
          </a:xfrm>
        </p:spPr>
        <p:txBody>
          <a:bodyPr>
            <a:normAutofit lnSpcReduction="10000"/>
          </a:bodyPr>
          <a:lstStyle/>
          <a:p>
            <a:r>
              <a:rPr lang="en-US"/>
              <a:t>More than 700 registered participants from 36 states and D.C.</a:t>
            </a:r>
          </a:p>
          <a:p>
            <a:r>
              <a:rPr lang="en-US"/>
              <a:t>Noted challenges related to environmental factors and the human condition.</a:t>
            </a:r>
          </a:p>
          <a:p>
            <a:r>
              <a:rPr lang="en-US"/>
              <a:t>The opportunity emerged to improve science communication.</a:t>
            </a:r>
          </a:p>
          <a:p>
            <a:r>
              <a:rPr lang="en-US"/>
              <a:t>Suggested priorities included more research to improve nutrition security, modernizing research infrastructure, and continued focus on climate-smart agriculture.</a:t>
            </a:r>
          </a:p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FADDBDF-828C-473A-8C13-46C8096F7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3449" y="1047055"/>
            <a:ext cx="7896225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NIFA Listens</a:t>
            </a:r>
          </a:p>
        </p:txBody>
      </p:sp>
    </p:spTree>
    <p:extLst>
      <p:ext uri="{BB962C8B-B14F-4D97-AF65-F5344CB8AC3E}">
        <p14:creationId xmlns:p14="http://schemas.microsoft.com/office/powerpoint/2010/main" val="21734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a00bb8-6d7f-4e3c-8312-7f351bff4d2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3928CA0618E4D9C974D383EE94B9A" ma:contentTypeVersion="11" ma:contentTypeDescription="Create a new document." ma:contentTypeScope="" ma:versionID="930df08a9f495fa70db3a5d9eea4f16f">
  <xsd:schema xmlns:xsd="http://www.w3.org/2001/XMLSchema" xmlns:xs="http://www.w3.org/2001/XMLSchema" xmlns:p="http://schemas.microsoft.com/office/2006/metadata/properties" xmlns:ns2="19a00bb8-6d7f-4e3c-8312-7f351bff4d26" xmlns:ns3="8989e98d-8211-4807-b8e1-a918a0aa67ff" targetNamespace="http://schemas.microsoft.com/office/2006/metadata/properties" ma:root="true" ma:fieldsID="4d7144c2b6cc1c2b5cfe9838ed798c9e" ns2:_="" ns3:_="">
    <xsd:import namespace="19a00bb8-6d7f-4e3c-8312-7f351bff4d26"/>
    <xsd:import namespace="8989e98d-8211-4807-b8e1-a918a0aa6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0bb8-6d7f-4e3c-8312-7f351bff4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e98d-8211-4807-b8e1-a918a0aa6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811FE-FDE7-4112-ACA4-6A8B1132A30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8989e98d-8211-4807-b8e1-a918a0aa67ff"/>
    <ds:schemaRef ds:uri="19a00bb8-6d7f-4e3c-8312-7f351bff4d26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D52F3B-4B76-4CFA-99A9-EF4820268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9C868D-71E7-4C68-8271-39C96D840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0bb8-6d7f-4e3c-8312-7f351bff4d26"/>
    <ds:schemaRef ds:uri="8989e98d-8211-4807-b8e1-a918a0aa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For assistance in accessing this document, please contact nareee@usda.gov.</vt:lpstr>
      <vt:lpstr>NAREEE Advisory Board Meeting June 2023</vt:lpstr>
      <vt:lpstr>AFRI Authorization and Funding</vt:lpstr>
      <vt:lpstr>Total AFRI Funding</vt:lpstr>
      <vt:lpstr>Total AFRI Funding</vt:lpstr>
      <vt:lpstr>President’s Budget Requests for AFRI</vt:lpstr>
      <vt:lpstr>President’s Budget vs. Enacted Funding for AFRI</vt:lpstr>
      <vt:lpstr>Total FY 2023 Funding Available</vt:lpstr>
      <vt:lpstr>NIFA Listens</vt:lpstr>
      <vt:lpstr>“What is NIFA doing well?”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Elrod, Richard - REE-NIFA</dc:creator>
  <cp:lastModifiedBy>Ball, Sandra - REE-ARS</cp:lastModifiedBy>
  <cp:revision>2</cp:revision>
  <dcterms:created xsi:type="dcterms:W3CDTF">2023-05-31T15:10:42Z</dcterms:created>
  <dcterms:modified xsi:type="dcterms:W3CDTF">2023-07-10T15:43:49Z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0x010100D783928CA0618E4D9C974D383EE94B9A</vt:lpwstr>
  </property>
  <property fmtid="{D5CDD505-2E9C-101B-9397-08002B2CF9AE}" pid="3" name="MediaServiceImageTags">
    <vt:lpwstr/>
  </property>
  <property fmtid="{D5CDD505-2E9C-101B-9397-08002B2CF9AE}" pid="4" name="Comms Product">
    <vt:lpwstr/>
  </property>
  <property fmtid="{D5CDD505-2E9C-101B-9397-08002B2CF9AE}" pid="5" name="Document Tags">
    <vt:lpwstr/>
  </property>
  <property fmtid="{D5CDD505-2E9C-101B-9397-08002B2CF9AE}" pid="6" name="Document Status">
    <vt:lpwstr>1552;#Final|f6167f90-fa84-4e35-b288-688568c28dac</vt:lpwstr>
  </property>
  <property fmtid="{D5CDD505-2E9C-101B-9397-08002B2CF9AE}" pid="7" name="Disposition Classification">
    <vt:lpwstr/>
  </property>
  <property fmtid="{D5CDD505-2E9C-101B-9397-08002B2CF9AE}" pid="8" name="Editorial Topics">
    <vt:lpwstr/>
  </property>
</Properties>
</file>